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58" r:id="rId5"/>
    <p:sldId id="319" r:id="rId6"/>
    <p:sldId id="324" r:id="rId7"/>
    <p:sldId id="367" r:id="rId8"/>
    <p:sldId id="369" r:id="rId9"/>
    <p:sldId id="303" r:id="rId10"/>
    <p:sldId id="368" r:id="rId11"/>
    <p:sldId id="275" r:id="rId12"/>
    <p:sldId id="276" r:id="rId13"/>
    <p:sldId id="277" r:id="rId14"/>
    <p:sldId id="304" r:id="rId15"/>
    <p:sldId id="296" r:id="rId16"/>
    <p:sldId id="280" r:id="rId17"/>
    <p:sldId id="299" r:id="rId18"/>
    <p:sldId id="301" r:id="rId19"/>
    <p:sldId id="282" r:id="rId20"/>
    <p:sldId id="284" r:id="rId21"/>
    <p:sldId id="285" r:id="rId22"/>
    <p:sldId id="286" r:id="rId23"/>
    <p:sldId id="287" r:id="rId24"/>
    <p:sldId id="289" r:id="rId25"/>
    <p:sldId id="291" r:id="rId26"/>
    <p:sldId id="293" r:id="rId27"/>
    <p:sldId id="294" r:id="rId28"/>
    <p:sldId id="295" r:id="rId29"/>
    <p:sldId id="305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40" r:id="rId41"/>
    <p:sldId id="341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63" r:id="rId51"/>
    <p:sldId id="364" r:id="rId52"/>
    <p:sldId id="365" r:id="rId53"/>
    <p:sldId id="366" r:id="rId5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un-Shim" initials="NE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1A56"/>
    <a:srgbClr val="172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C0BD9-3E42-CFB6-4A62-3A80C4242121}" v="176" dt="2020-07-06T13:59:06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74751" autoAdjust="0"/>
  </p:normalViewPr>
  <p:slideViewPr>
    <p:cSldViewPr snapToGrid="0" snapToObjects="1">
      <p:cViewPr varScale="1">
        <p:scale>
          <a:sx n="86" d="100"/>
          <a:sy n="86" d="100"/>
        </p:scale>
        <p:origin x="24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82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ry, Mickaela" userId="S::mberry.nrsta@umaryland.edu::d4aad11f-d46c-41d2-a450-97297ae6e044" providerId="AD" clId="Web-{149C0BD9-3E42-CFB6-4A62-3A80C4242121}"/>
    <pc:docChg chg="modSld">
      <pc:chgData name="Berry, Mickaela" userId="S::mberry.nrsta@umaryland.edu::d4aad11f-d46c-41d2-a450-97297ae6e044" providerId="AD" clId="Web-{149C0BD9-3E42-CFB6-4A62-3A80C4242121}" dt="2020-07-06T13:59:06.889" v="175" actId="1076"/>
      <pc:docMkLst>
        <pc:docMk/>
      </pc:docMkLst>
      <pc:sldChg chg="modSp">
        <pc:chgData name="Berry, Mickaela" userId="S::mberry.nrsta@umaryland.edu::d4aad11f-d46c-41d2-a450-97297ae6e044" providerId="AD" clId="Web-{149C0BD9-3E42-CFB6-4A62-3A80C4242121}" dt="2020-07-06T13:48:05.748" v="24" actId="20577"/>
        <pc:sldMkLst>
          <pc:docMk/>
          <pc:sldMk cId="388890913" sldId="277"/>
        </pc:sldMkLst>
        <pc:spChg chg="mod">
          <ac:chgData name="Berry, Mickaela" userId="S::mberry.nrsta@umaryland.edu::d4aad11f-d46c-41d2-a450-97297ae6e044" providerId="AD" clId="Web-{149C0BD9-3E42-CFB6-4A62-3A80C4242121}" dt="2020-07-06T13:48:05.748" v="24" actId="20577"/>
          <ac:spMkLst>
            <pc:docMk/>
            <pc:sldMk cId="388890913" sldId="277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47:59.279" v="22" actId="20577"/>
        <pc:sldMkLst>
          <pc:docMk/>
          <pc:sldMk cId="351926139" sldId="278"/>
        </pc:sldMkLst>
        <pc:spChg chg="mod">
          <ac:chgData name="Berry, Mickaela" userId="S::mberry.nrsta@umaryland.edu::d4aad11f-d46c-41d2-a450-97297ae6e044" providerId="AD" clId="Web-{149C0BD9-3E42-CFB6-4A62-3A80C4242121}" dt="2020-07-06T13:47:59.279" v="22" actId="20577"/>
          <ac:spMkLst>
            <pc:docMk/>
            <pc:sldMk cId="351926139" sldId="278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48:20.576" v="28" actId="20577"/>
        <pc:sldMkLst>
          <pc:docMk/>
          <pc:sldMk cId="2121618484" sldId="280"/>
        </pc:sldMkLst>
        <pc:spChg chg="mod">
          <ac:chgData name="Berry, Mickaela" userId="S::mberry.nrsta@umaryland.edu::d4aad11f-d46c-41d2-a450-97297ae6e044" providerId="AD" clId="Web-{149C0BD9-3E42-CFB6-4A62-3A80C4242121}" dt="2020-07-06T13:48:20.576" v="28" actId="20577"/>
          <ac:spMkLst>
            <pc:docMk/>
            <pc:sldMk cId="2121618484" sldId="280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0:07.717" v="44" actId="14100"/>
        <pc:sldMkLst>
          <pc:docMk/>
          <pc:sldMk cId="27051265" sldId="282"/>
        </pc:sldMkLst>
        <pc:spChg chg="mod">
          <ac:chgData name="Berry, Mickaela" userId="S::mberry.nrsta@umaryland.edu::d4aad11f-d46c-41d2-a450-97297ae6e044" providerId="AD" clId="Web-{149C0BD9-3E42-CFB6-4A62-3A80C4242121}" dt="2020-07-06T13:50:07.717" v="44" actId="14100"/>
          <ac:spMkLst>
            <pc:docMk/>
            <pc:sldMk cId="27051265" sldId="282"/>
            <ac:spMk id="2" creationId="{00000000-0000-0000-0000-000000000000}"/>
          </ac:spMkLst>
        </pc:spChg>
        <pc:spChg chg="mod">
          <ac:chgData name="Berry, Mickaela" userId="S::mberry.nrsta@umaryland.edu::d4aad11f-d46c-41d2-a450-97297ae6e044" providerId="AD" clId="Web-{149C0BD9-3E42-CFB6-4A62-3A80C4242121}" dt="2020-07-06T13:49:31.467" v="38" actId="20577"/>
          <ac:spMkLst>
            <pc:docMk/>
            <pc:sldMk cId="27051265" sldId="282"/>
            <ac:spMk id="4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0:18.857" v="46" actId="20577"/>
        <pc:sldMkLst>
          <pc:docMk/>
          <pc:sldMk cId="3357772374" sldId="284"/>
        </pc:sldMkLst>
        <pc:spChg chg="mod">
          <ac:chgData name="Berry, Mickaela" userId="S::mberry.nrsta@umaryland.edu::d4aad11f-d46c-41d2-a450-97297ae6e044" providerId="AD" clId="Web-{149C0BD9-3E42-CFB6-4A62-3A80C4242121}" dt="2020-07-06T13:50:18.857" v="46" actId="20577"/>
          <ac:spMkLst>
            <pc:docMk/>
            <pc:sldMk cId="3357772374" sldId="284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0:32.467" v="48" actId="20577"/>
        <pc:sldMkLst>
          <pc:docMk/>
          <pc:sldMk cId="923775319" sldId="286"/>
        </pc:sldMkLst>
        <pc:spChg chg="mod">
          <ac:chgData name="Berry, Mickaela" userId="S::mberry.nrsta@umaryland.edu::d4aad11f-d46c-41d2-a450-97297ae6e044" providerId="AD" clId="Web-{149C0BD9-3E42-CFB6-4A62-3A80C4242121}" dt="2020-07-06T13:50:32.467" v="48" actId="20577"/>
          <ac:spMkLst>
            <pc:docMk/>
            <pc:sldMk cId="923775319" sldId="286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0:36.530" v="50" actId="20577"/>
        <pc:sldMkLst>
          <pc:docMk/>
          <pc:sldMk cId="1321052269" sldId="287"/>
        </pc:sldMkLst>
        <pc:spChg chg="mod">
          <ac:chgData name="Berry, Mickaela" userId="S::mberry.nrsta@umaryland.edu::d4aad11f-d46c-41d2-a450-97297ae6e044" providerId="AD" clId="Web-{149C0BD9-3E42-CFB6-4A62-3A80C4242121}" dt="2020-07-06T13:50:36.530" v="50" actId="20577"/>
          <ac:spMkLst>
            <pc:docMk/>
            <pc:sldMk cId="1321052269" sldId="287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0:45.248" v="53" actId="20577"/>
        <pc:sldMkLst>
          <pc:docMk/>
          <pc:sldMk cId="1093583009" sldId="289"/>
        </pc:sldMkLst>
        <pc:spChg chg="mod">
          <ac:chgData name="Berry, Mickaela" userId="S::mberry.nrsta@umaryland.edu::d4aad11f-d46c-41d2-a450-97297ae6e044" providerId="AD" clId="Web-{149C0BD9-3E42-CFB6-4A62-3A80C4242121}" dt="2020-07-06T13:50:45.248" v="53" actId="20577"/>
          <ac:spMkLst>
            <pc:docMk/>
            <pc:sldMk cId="1093583009" sldId="289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0:58.920" v="55" actId="20577"/>
        <pc:sldMkLst>
          <pc:docMk/>
          <pc:sldMk cId="4164121105" sldId="291"/>
        </pc:sldMkLst>
        <pc:spChg chg="mod">
          <ac:chgData name="Berry, Mickaela" userId="S::mberry.nrsta@umaryland.edu::d4aad11f-d46c-41d2-a450-97297ae6e044" providerId="AD" clId="Web-{149C0BD9-3E42-CFB6-4A62-3A80C4242121}" dt="2020-07-06T13:50:58.920" v="55" actId="20577"/>
          <ac:spMkLst>
            <pc:docMk/>
            <pc:sldMk cId="4164121105" sldId="291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1:03.701" v="57" actId="20577"/>
        <pc:sldMkLst>
          <pc:docMk/>
          <pc:sldMk cId="3205490592" sldId="293"/>
        </pc:sldMkLst>
        <pc:spChg chg="mod">
          <ac:chgData name="Berry, Mickaela" userId="S::mberry.nrsta@umaryland.edu::d4aad11f-d46c-41d2-a450-97297ae6e044" providerId="AD" clId="Web-{149C0BD9-3E42-CFB6-4A62-3A80C4242121}" dt="2020-07-06T13:51:03.701" v="57" actId="20577"/>
          <ac:spMkLst>
            <pc:docMk/>
            <pc:sldMk cId="3205490592" sldId="293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1:09.951" v="60" actId="20577"/>
        <pc:sldMkLst>
          <pc:docMk/>
          <pc:sldMk cId="3583208788" sldId="294"/>
        </pc:sldMkLst>
        <pc:spChg chg="mod">
          <ac:chgData name="Berry, Mickaela" userId="S::mberry.nrsta@umaryland.edu::d4aad11f-d46c-41d2-a450-97297ae6e044" providerId="AD" clId="Web-{149C0BD9-3E42-CFB6-4A62-3A80C4242121}" dt="2020-07-06T13:51:09.951" v="60" actId="20577"/>
          <ac:spMkLst>
            <pc:docMk/>
            <pc:sldMk cId="3583208788" sldId="294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1:13.420" v="61" actId="20577"/>
        <pc:sldMkLst>
          <pc:docMk/>
          <pc:sldMk cId="2917054589" sldId="295"/>
        </pc:sldMkLst>
        <pc:spChg chg="mod">
          <ac:chgData name="Berry, Mickaela" userId="S::mberry.nrsta@umaryland.edu::d4aad11f-d46c-41d2-a450-97297ae6e044" providerId="AD" clId="Web-{149C0BD9-3E42-CFB6-4A62-3A80C4242121}" dt="2020-07-06T13:51:13.420" v="61" actId="20577"/>
          <ac:spMkLst>
            <pc:docMk/>
            <pc:sldMk cId="2917054589" sldId="295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48:34.623" v="33" actId="1076"/>
        <pc:sldMkLst>
          <pc:docMk/>
          <pc:sldMk cId="1282346742" sldId="299"/>
        </pc:sldMkLst>
        <pc:spChg chg="mod">
          <ac:chgData name="Berry, Mickaela" userId="S::mberry.nrsta@umaryland.edu::d4aad11f-d46c-41d2-a450-97297ae6e044" providerId="AD" clId="Web-{149C0BD9-3E42-CFB6-4A62-3A80C4242121}" dt="2020-07-06T13:48:27.185" v="31" actId="20577"/>
          <ac:spMkLst>
            <pc:docMk/>
            <pc:sldMk cId="1282346742" sldId="299"/>
            <ac:spMk id="2" creationId="{00000000-0000-0000-0000-000000000000}"/>
          </ac:spMkLst>
        </pc:spChg>
        <pc:picChg chg="mod">
          <ac:chgData name="Berry, Mickaela" userId="S::mberry.nrsta@umaryland.edu::d4aad11f-d46c-41d2-a450-97297ae6e044" providerId="AD" clId="Web-{149C0BD9-3E42-CFB6-4A62-3A80C4242121}" dt="2020-07-06T13:48:34.623" v="33" actId="1076"/>
          <ac:picMkLst>
            <pc:docMk/>
            <pc:sldMk cId="1282346742" sldId="299"/>
            <ac:picMk id="4" creationId="{00000000-0000-0000-0000-000000000000}"/>
          </ac:picMkLst>
        </pc:picChg>
      </pc:sldChg>
      <pc:sldChg chg="modSp">
        <pc:chgData name="Berry, Mickaela" userId="S::mberry.nrsta@umaryland.edu::d4aad11f-d46c-41d2-a450-97297ae6e044" providerId="AD" clId="Web-{149C0BD9-3E42-CFB6-4A62-3A80C4242121}" dt="2020-07-06T13:49:24.982" v="35" actId="20577"/>
        <pc:sldMkLst>
          <pc:docMk/>
          <pc:sldMk cId="2328613455" sldId="301"/>
        </pc:sldMkLst>
        <pc:spChg chg="mod">
          <ac:chgData name="Berry, Mickaela" userId="S::mberry.nrsta@umaryland.edu::d4aad11f-d46c-41d2-a450-97297ae6e044" providerId="AD" clId="Web-{149C0BD9-3E42-CFB6-4A62-3A80C4242121}" dt="2020-07-06T13:49:24.982" v="35" actId="20577"/>
          <ac:spMkLst>
            <pc:docMk/>
            <pc:sldMk cId="2328613455" sldId="301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47:51.967" v="19" actId="1076"/>
        <pc:sldMkLst>
          <pc:docMk/>
          <pc:sldMk cId="2648373932" sldId="303"/>
        </pc:sldMkLst>
        <pc:spChg chg="mod">
          <ac:chgData name="Berry, Mickaela" userId="S::mberry.nrsta@umaryland.edu::d4aad11f-d46c-41d2-a450-97297ae6e044" providerId="AD" clId="Web-{149C0BD9-3E42-CFB6-4A62-3A80C4242121}" dt="2020-07-06T13:47:51.967" v="19" actId="1076"/>
          <ac:spMkLst>
            <pc:docMk/>
            <pc:sldMk cId="2648373932" sldId="303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48:14.592" v="27" actId="1076"/>
        <pc:sldMkLst>
          <pc:docMk/>
          <pc:sldMk cId="1911730727" sldId="304"/>
        </pc:sldMkLst>
        <pc:spChg chg="mod">
          <ac:chgData name="Berry, Mickaela" userId="S::mberry.nrsta@umaryland.edu::d4aad11f-d46c-41d2-a450-97297ae6e044" providerId="AD" clId="Web-{149C0BD9-3E42-CFB6-4A62-3A80C4242121}" dt="2020-07-06T13:48:14.592" v="27" actId="1076"/>
          <ac:spMkLst>
            <pc:docMk/>
            <pc:sldMk cId="1911730727" sldId="304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1:22.545" v="65" actId="1076"/>
        <pc:sldMkLst>
          <pc:docMk/>
          <pc:sldMk cId="1001531355" sldId="305"/>
        </pc:sldMkLst>
        <pc:spChg chg="mod">
          <ac:chgData name="Berry, Mickaela" userId="S::mberry.nrsta@umaryland.edu::d4aad11f-d46c-41d2-a450-97297ae6e044" providerId="AD" clId="Web-{149C0BD9-3E42-CFB6-4A62-3A80C4242121}" dt="2020-07-06T13:51:22.545" v="65" actId="1076"/>
          <ac:spMkLst>
            <pc:docMk/>
            <pc:sldMk cId="1001531355" sldId="305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1:40.623" v="69" actId="1076"/>
        <pc:sldMkLst>
          <pc:docMk/>
          <pc:sldMk cId="396730618" sldId="309"/>
        </pc:sldMkLst>
        <pc:spChg chg="mod">
          <ac:chgData name="Berry, Mickaela" userId="S::mberry.nrsta@umaryland.edu::d4aad11f-d46c-41d2-a450-97297ae6e044" providerId="AD" clId="Web-{149C0BD9-3E42-CFB6-4A62-3A80C4242121}" dt="2020-07-06T13:51:40.623" v="69" actId="1076"/>
          <ac:spMkLst>
            <pc:docMk/>
            <pc:sldMk cId="396730618" sldId="309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46:49.623" v="4" actId="20577"/>
        <pc:sldMkLst>
          <pc:docMk/>
          <pc:sldMk cId="2371976415" sldId="320"/>
        </pc:sldMkLst>
        <pc:spChg chg="mod">
          <ac:chgData name="Berry, Mickaela" userId="S::mberry.nrsta@umaryland.edu::d4aad11f-d46c-41d2-a450-97297ae6e044" providerId="AD" clId="Web-{149C0BD9-3E42-CFB6-4A62-3A80C4242121}" dt="2020-07-06T13:46:49.623" v="4" actId="20577"/>
          <ac:spMkLst>
            <pc:docMk/>
            <pc:sldMk cId="2371976415" sldId="320"/>
            <ac:spMk id="2" creationId="{60C0DAF8-71D5-426C-9E6D-5D3FC7838BF4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47:24.013" v="8" actId="20577"/>
        <pc:sldMkLst>
          <pc:docMk/>
          <pc:sldMk cId="2853196368" sldId="321"/>
        </pc:sldMkLst>
        <pc:spChg chg="mod">
          <ac:chgData name="Berry, Mickaela" userId="S::mberry.nrsta@umaryland.edu::d4aad11f-d46c-41d2-a450-97297ae6e044" providerId="AD" clId="Web-{149C0BD9-3E42-CFB6-4A62-3A80C4242121}" dt="2020-07-06T13:47:24.013" v="8" actId="20577"/>
          <ac:spMkLst>
            <pc:docMk/>
            <pc:sldMk cId="2853196368" sldId="321"/>
            <ac:spMk id="2" creationId="{B80A72CF-C745-43B3-8233-5FF17F523FFE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47:34.576" v="12" actId="20577"/>
        <pc:sldMkLst>
          <pc:docMk/>
          <pc:sldMk cId="3122051184" sldId="322"/>
        </pc:sldMkLst>
        <pc:spChg chg="mod">
          <ac:chgData name="Berry, Mickaela" userId="S::mberry.nrsta@umaryland.edu::d4aad11f-d46c-41d2-a450-97297ae6e044" providerId="AD" clId="Web-{149C0BD9-3E42-CFB6-4A62-3A80C4242121}" dt="2020-07-06T13:47:34.576" v="12" actId="20577"/>
          <ac:spMkLst>
            <pc:docMk/>
            <pc:sldMk cId="3122051184" sldId="322"/>
            <ac:spMk id="2" creationId="{B80A72CF-C745-43B3-8233-5FF17F523FFE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47:37.998" v="14" actId="20577"/>
        <pc:sldMkLst>
          <pc:docMk/>
          <pc:sldMk cId="2304922365" sldId="323"/>
        </pc:sldMkLst>
        <pc:spChg chg="mod">
          <ac:chgData name="Berry, Mickaela" userId="S::mberry.nrsta@umaryland.edu::d4aad11f-d46c-41d2-a450-97297ae6e044" providerId="AD" clId="Web-{149C0BD9-3E42-CFB6-4A62-3A80C4242121}" dt="2020-07-06T13:47:37.998" v="14" actId="20577"/>
          <ac:spMkLst>
            <pc:docMk/>
            <pc:sldMk cId="2304922365" sldId="323"/>
            <ac:spMk id="2" creationId="{F040C6BF-24A6-45CD-86B1-D1BA6774F366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46:36.154" v="3" actId="1076"/>
        <pc:sldMkLst>
          <pc:docMk/>
          <pc:sldMk cId="3958821101" sldId="324"/>
        </pc:sldMkLst>
        <pc:spChg chg="mod">
          <ac:chgData name="Berry, Mickaela" userId="S::mberry.nrsta@umaryland.edu::d4aad11f-d46c-41d2-a450-97297ae6e044" providerId="AD" clId="Web-{149C0BD9-3E42-CFB6-4A62-3A80C4242121}" dt="2020-07-06T13:46:36.154" v="3" actId="1076"/>
          <ac:spMkLst>
            <pc:docMk/>
            <pc:sldMk cId="3958821101" sldId="324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9:06.889" v="175" actId="1076"/>
        <pc:sldMkLst>
          <pc:docMk/>
          <pc:sldMk cId="1450352685" sldId="326"/>
        </pc:sldMkLst>
        <pc:spChg chg="mod">
          <ac:chgData name="Berry, Mickaela" userId="S::mberry.nrsta@umaryland.edu::d4aad11f-d46c-41d2-a450-97297ae6e044" providerId="AD" clId="Web-{149C0BD9-3E42-CFB6-4A62-3A80C4242121}" dt="2020-07-06T13:52:03.608" v="70" actId="20577"/>
          <ac:spMkLst>
            <pc:docMk/>
            <pc:sldMk cId="1450352685" sldId="326"/>
            <ac:spMk id="4" creationId="{00000000-0000-0000-0000-000000000000}"/>
          </ac:spMkLst>
        </pc:spChg>
        <pc:spChg chg="mod">
          <ac:chgData name="Berry, Mickaela" userId="S::mberry.nrsta@umaryland.edu::d4aad11f-d46c-41d2-a450-97297ae6e044" providerId="AD" clId="Web-{149C0BD9-3E42-CFB6-4A62-3A80C4242121}" dt="2020-07-06T13:59:06.889" v="175" actId="1076"/>
          <ac:spMkLst>
            <pc:docMk/>
            <pc:sldMk cId="1450352685" sldId="326"/>
            <ac:spMk id="5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2:19.045" v="73" actId="20577"/>
        <pc:sldMkLst>
          <pc:docMk/>
          <pc:sldMk cId="1253571821" sldId="327"/>
        </pc:sldMkLst>
        <pc:spChg chg="mod">
          <ac:chgData name="Berry, Mickaela" userId="S::mberry.nrsta@umaryland.edu::d4aad11f-d46c-41d2-a450-97297ae6e044" providerId="AD" clId="Web-{149C0BD9-3E42-CFB6-4A62-3A80C4242121}" dt="2020-07-06T13:52:19.045" v="73" actId="20577"/>
          <ac:spMkLst>
            <pc:docMk/>
            <pc:sldMk cId="1253571821" sldId="327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5:47.842" v="166" actId="20577"/>
        <pc:sldMkLst>
          <pc:docMk/>
          <pc:sldMk cId="1506060927" sldId="328"/>
        </pc:sldMkLst>
        <pc:spChg chg="mod">
          <ac:chgData name="Berry, Mickaela" userId="S::mberry.nrsta@umaryland.edu::d4aad11f-d46c-41d2-a450-97297ae6e044" providerId="AD" clId="Web-{149C0BD9-3E42-CFB6-4A62-3A80C4242121}" dt="2020-07-06T13:55:47.842" v="166" actId="20577"/>
          <ac:spMkLst>
            <pc:docMk/>
            <pc:sldMk cId="1506060927" sldId="328"/>
            <ac:spMk id="2" creationId="{8F892D62-2D98-4659-AD51-4E44D490F687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2:29.139" v="79" actId="20577"/>
        <pc:sldMkLst>
          <pc:docMk/>
          <pc:sldMk cId="3189064162" sldId="329"/>
        </pc:sldMkLst>
        <pc:spChg chg="mod">
          <ac:chgData name="Berry, Mickaela" userId="S::mberry.nrsta@umaryland.edu::d4aad11f-d46c-41d2-a450-97297ae6e044" providerId="AD" clId="Web-{149C0BD9-3E42-CFB6-4A62-3A80C4242121}" dt="2020-07-06T13:52:29.139" v="79" actId="20577"/>
          <ac:spMkLst>
            <pc:docMk/>
            <pc:sldMk cId="3189064162" sldId="329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2:39.514" v="82" actId="20577"/>
        <pc:sldMkLst>
          <pc:docMk/>
          <pc:sldMk cId="3943142001" sldId="330"/>
        </pc:sldMkLst>
        <pc:spChg chg="mod">
          <ac:chgData name="Berry, Mickaela" userId="S::mberry.nrsta@umaryland.edu::d4aad11f-d46c-41d2-a450-97297ae6e044" providerId="AD" clId="Web-{149C0BD9-3E42-CFB6-4A62-3A80C4242121}" dt="2020-07-06T13:52:39.514" v="82" actId="20577"/>
          <ac:spMkLst>
            <pc:docMk/>
            <pc:sldMk cId="3943142001" sldId="330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5:42.233" v="165" actId="20577"/>
        <pc:sldMkLst>
          <pc:docMk/>
          <pc:sldMk cId="2702120174" sldId="331"/>
        </pc:sldMkLst>
        <pc:spChg chg="mod">
          <ac:chgData name="Berry, Mickaela" userId="S::mberry.nrsta@umaryland.edu::d4aad11f-d46c-41d2-a450-97297ae6e044" providerId="AD" clId="Web-{149C0BD9-3E42-CFB6-4A62-3A80C4242121}" dt="2020-07-06T13:55:42.233" v="165" actId="20577"/>
          <ac:spMkLst>
            <pc:docMk/>
            <pc:sldMk cId="2702120174" sldId="331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2:47.686" v="86" actId="20577"/>
        <pc:sldMkLst>
          <pc:docMk/>
          <pc:sldMk cId="4185554217" sldId="332"/>
        </pc:sldMkLst>
        <pc:spChg chg="mod">
          <ac:chgData name="Berry, Mickaela" userId="S::mberry.nrsta@umaryland.edu::d4aad11f-d46c-41d2-a450-97297ae6e044" providerId="AD" clId="Web-{149C0BD9-3E42-CFB6-4A62-3A80C4242121}" dt="2020-07-06T13:52:47.686" v="86" actId="20577"/>
          <ac:spMkLst>
            <pc:docMk/>
            <pc:sldMk cId="4185554217" sldId="332"/>
            <ac:spMk id="2" creationId="{787BA42E-7FEA-48BA-8865-33EED384FBD1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2:54.717" v="89" actId="20577"/>
        <pc:sldMkLst>
          <pc:docMk/>
          <pc:sldMk cId="2451292255" sldId="333"/>
        </pc:sldMkLst>
        <pc:spChg chg="mod">
          <ac:chgData name="Berry, Mickaela" userId="S::mberry.nrsta@umaryland.edu::d4aad11f-d46c-41d2-a450-97297ae6e044" providerId="AD" clId="Web-{149C0BD9-3E42-CFB6-4A62-3A80C4242121}" dt="2020-07-06T13:52:54.717" v="89" actId="20577"/>
          <ac:spMkLst>
            <pc:docMk/>
            <pc:sldMk cId="2451292255" sldId="333"/>
            <ac:spMk id="2" creationId="{C65B4DA3-AE58-4F80-B853-57D2D8016779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2:59.217" v="90" actId="20577"/>
        <pc:sldMkLst>
          <pc:docMk/>
          <pc:sldMk cId="3574171061" sldId="334"/>
        </pc:sldMkLst>
        <pc:spChg chg="mod">
          <ac:chgData name="Berry, Mickaela" userId="S::mberry.nrsta@umaryland.edu::d4aad11f-d46c-41d2-a450-97297ae6e044" providerId="AD" clId="Web-{149C0BD9-3E42-CFB6-4A62-3A80C4242121}" dt="2020-07-06T13:52:59.217" v="90" actId="20577"/>
          <ac:spMkLst>
            <pc:docMk/>
            <pc:sldMk cId="3574171061" sldId="334"/>
            <ac:spMk id="2" creationId="{CB125254-4729-453A-87D1-3EBAE01600A7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3:03.873" v="93" actId="20577"/>
        <pc:sldMkLst>
          <pc:docMk/>
          <pc:sldMk cId="978668687" sldId="335"/>
        </pc:sldMkLst>
        <pc:spChg chg="mod">
          <ac:chgData name="Berry, Mickaela" userId="S::mberry.nrsta@umaryland.edu::d4aad11f-d46c-41d2-a450-97297ae6e044" providerId="AD" clId="Web-{149C0BD9-3E42-CFB6-4A62-3A80C4242121}" dt="2020-07-06T13:53:03.873" v="93" actId="20577"/>
          <ac:spMkLst>
            <pc:docMk/>
            <pc:sldMk cId="978668687" sldId="335"/>
            <ac:spMk id="2" creationId="{902C3B1F-D8EA-4839-AA18-151C9B9A1AF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3:13.326" v="99" actId="20577"/>
        <pc:sldMkLst>
          <pc:docMk/>
          <pc:sldMk cId="3589071643" sldId="336"/>
        </pc:sldMkLst>
        <pc:spChg chg="mod">
          <ac:chgData name="Berry, Mickaela" userId="S::mberry.nrsta@umaryland.edu::d4aad11f-d46c-41d2-a450-97297ae6e044" providerId="AD" clId="Web-{149C0BD9-3E42-CFB6-4A62-3A80C4242121}" dt="2020-07-06T13:53:13.326" v="99" actId="20577"/>
          <ac:spMkLst>
            <pc:docMk/>
            <pc:sldMk cId="3589071643" sldId="336"/>
            <ac:spMk id="2" creationId="{ED86BAC1-F9D1-4D3D-9163-03F6BA0F761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3:17.264" v="102" actId="20577"/>
        <pc:sldMkLst>
          <pc:docMk/>
          <pc:sldMk cId="4101712277" sldId="337"/>
        </pc:sldMkLst>
        <pc:spChg chg="mod">
          <ac:chgData name="Berry, Mickaela" userId="S::mberry.nrsta@umaryland.edu::d4aad11f-d46c-41d2-a450-97297ae6e044" providerId="AD" clId="Web-{149C0BD9-3E42-CFB6-4A62-3A80C4242121}" dt="2020-07-06T13:53:17.264" v="102" actId="20577"/>
          <ac:spMkLst>
            <pc:docMk/>
            <pc:sldMk cId="4101712277" sldId="337"/>
            <ac:spMk id="2" creationId="{E1B017B0-B847-43EB-A389-1114C6C1F826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3:22.014" v="105" actId="20577"/>
        <pc:sldMkLst>
          <pc:docMk/>
          <pc:sldMk cId="2162765209" sldId="338"/>
        </pc:sldMkLst>
        <pc:spChg chg="mod">
          <ac:chgData name="Berry, Mickaela" userId="S::mberry.nrsta@umaryland.edu::d4aad11f-d46c-41d2-a450-97297ae6e044" providerId="AD" clId="Web-{149C0BD9-3E42-CFB6-4A62-3A80C4242121}" dt="2020-07-06T13:53:22.014" v="105" actId="20577"/>
          <ac:spMkLst>
            <pc:docMk/>
            <pc:sldMk cId="2162765209" sldId="338"/>
            <ac:spMk id="2" creationId="{5151B8A8-A45D-4AF7-AF74-F8565B018CDC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3:28.327" v="108" actId="20577"/>
        <pc:sldMkLst>
          <pc:docMk/>
          <pc:sldMk cId="1101764508" sldId="339"/>
        </pc:sldMkLst>
        <pc:spChg chg="mod">
          <ac:chgData name="Berry, Mickaela" userId="S::mberry.nrsta@umaryland.edu::d4aad11f-d46c-41d2-a450-97297ae6e044" providerId="AD" clId="Web-{149C0BD9-3E42-CFB6-4A62-3A80C4242121}" dt="2020-07-06T13:53:28.327" v="108" actId="20577"/>
          <ac:spMkLst>
            <pc:docMk/>
            <pc:sldMk cId="1101764508" sldId="339"/>
            <ac:spMk id="2" creationId="{F360F170-D0D1-4803-AC9F-56D85516F59A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3:31.951" v="111" actId="20577"/>
        <pc:sldMkLst>
          <pc:docMk/>
          <pc:sldMk cId="453309751" sldId="340"/>
        </pc:sldMkLst>
        <pc:spChg chg="mod">
          <ac:chgData name="Berry, Mickaela" userId="S::mberry.nrsta@umaryland.edu::d4aad11f-d46c-41d2-a450-97297ae6e044" providerId="AD" clId="Web-{149C0BD9-3E42-CFB6-4A62-3A80C4242121}" dt="2020-07-06T13:53:31.951" v="111" actId="20577"/>
          <ac:spMkLst>
            <pc:docMk/>
            <pc:sldMk cId="453309751" sldId="340"/>
            <ac:spMk id="2" creationId="{484E7CD1-D412-42DA-A004-67B2C5BBA4DB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3:35.826" v="114" actId="20577"/>
        <pc:sldMkLst>
          <pc:docMk/>
          <pc:sldMk cId="801223356" sldId="341"/>
        </pc:sldMkLst>
        <pc:spChg chg="mod">
          <ac:chgData name="Berry, Mickaela" userId="S::mberry.nrsta@umaryland.edu::d4aad11f-d46c-41d2-a450-97297ae6e044" providerId="AD" clId="Web-{149C0BD9-3E42-CFB6-4A62-3A80C4242121}" dt="2020-07-06T13:53:35.826" v="114" actId="20577"/>
          <ac:spMkLst>
            <pc:docMk/>
            <pc:sldMk cId="801223356" sldId="341"/>
            <ac:spMk id="2" creationId="{484E7CD1-D412-42DA-A004-67B2C5BBA4DB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3:43.420" v="119" actId="20577"/>
        <pc:sldMkLst>
          <pc:docMk/>
          <pc:sldMk cId="1733212695" sldId="342"/>
        </pc:sldMkLst>
        <pc:spChg chg="mod">
          <ac:chgData name="Berry, Mickaela" userId="S::mberry.nrsta@umaryland.edu::d4aad11f-d46c-41d2-a450-97297ae6e044" providerId="AD" clId="Web-{149C0BD9-3E42-CFB6-4A62-3A80C4242121}" dt="2020-07-06T13:53:43.420" v="119" actId="20577"/>
          <ac:spMkLst>
            <pc:docMk/>
            <pc:sldMk cId="1733212695" sldId="342"/>
            <ac:spMk id="2" creationId="{00000000-0000-0000-0000-000000000000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3:49.233" v="120" actId="20577"/>
        <pc:sldMkLst>
          <pc:docMk/>
          <pc:sldMk cId="2852943855" sldId="343"/>
        </pc:sldMkLst>
        <pc:spChg chg="mod">
          <ac:chgData name="Berry, Mickaela" userId="S::mberry.nrsta@umaryland.edu::d4aad11f-d46c-41d2-a450-97297ae6e044" providerId="AD" clId="Web-{149C0BD9-3E42-CFB6-4A62-3A80C4242121}" dt="2020-07-06T13:53:49.233" v="120" actId="20577"/>
          <ac:spMkLst>
            <pc:docMk/>
            <pc:sldMk cId="2852943855" sldId="343"/>
            <ac:spMk id="2" creationId="{BA74ADD7-9AD2-4AB0-B2FB-D38A3438506E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3:54.608" v="123" actId="20577"/>
        <pc:sldMkLst>
          <pc:docMk/>
          <pc:sldMk cId="218202846" sldId="344"/>
        </pc:sldMkLst>
        <pc:spChg chg="mod">
          <ac:chgData name="Berry, Mickaela" userId="S::mberry.nrsta@umaryland.edu::d4aad11f-d46c-41d2-a450-97297ae6e044" providerId="AD" clId="Web-{149C0BD9-3E42-CFB6-4A62-3A80C4242121}" dt="2020-07-06T13:53:54.608" v="123" actId="20577"/>
          <ac:spMkLst>
            <pc:docMk/>
            <pc:sldMk cId="218202846" sldId="344"/>
            <ac:spMk id="2" creationId="{77734ABA-BA3E-4D4D-81DF-C6C882106A7E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4:02.295" v="127" actId="20577"/>
        <pc:sldMkLst>
          <pc:docMk/>
          <pc:sldMk cId="2485653387" sldId="349"/>
        </pc:sldMkLst>
        <pc:spChg chg="mod">
          <ac:chgData name="Berry, Mickaela" userId="S::mberry.nrsta@umaryland.edu::d4aad11f-d46c-41d2-a450-97297ae6e044" providerId="AD" clId="Web-{149C0BD9-3E42-CFB6-4A62-3A80C4242121}" dt="2020-07-06T13:54:02.295" v="127" actId="20577"/>
          <ac:spMkLst>
            <pc:docMk/>
            <pc:sldMk cId="2485653387" sldId="349"/>
            <ac:spMk id="2" creationId="{0ECBB92E-40E2-4DB0-A5A4-D0B6115CBFD9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4:09.108" v="130" actId="20577"/>
        <pc:sldMkLst>
          <pc:docMk/>
          <pc:sldMk cId="2491073699" sldId="350"/>
        </pc:sldMkLst>
        <pc:spChg chg="mod">
          <ac:chgData name="Berry, Mickaela" userId="S::mberry.nrsta@umaryland.edu::d4aad11f-d46c-41d2-a450-97297ae6e044" providerId="AD" clId="Web-{149C0BD9-3E42-CFB6-4A62-3A80C4242121}" dt="2020-07-06T13:54:09.108" v="130" actId="20577"/>
          <ac:spMkLst>
            <pc:docMk/>
            <pc:sldMk cId="2491073699" sldId="350"/>
            <ac:spMk id="2" creationId="{928AB268-3FE7-4918-B02B-E095636077F2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4:13.295" v="133" actId="20577"/>
        <pc:sldMkLst>
          <pc:docMk/>
          <pc:sldMk cId="3325295104" sldId="351"/>
        </pc:sldMkLst>
        <pc:spChg chg="mod">
          <ac:chgData name="Berry, Mickaela" userId="S::mberry.nrsta@umaryland.edu::d4aad11f-d46c-41d2-a450-97297ae6e044" providerId="AD" clId="Web-{149C0BD9-3E42-CFB6-4A62-3A80C4242121}" dt="2020-07-06T13:54:13.295" v="133" actId="20577"/>
          <ac:spMkLst>
            <pc:docMk/>
            <pc:sldMk cId="3325295104" sldId="351"/>
            <ac:spMk id="2" creationId="{02A44E3B-D33F-4757-852B-7AF85CA91F6A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4:17.295" v="136" actId="20577"/>
        <pc:sldMkLst>
          <pc:docMk/>
          <pc:sldMk cId="2047368406" sldId="352"/>
        </pc:sldMkLst>
        <pc:spChg chg="mod">
          <ac:chgData name="Berry, Mickaela" userId="S::mberry.nrsta@umaryland.edu::d4aad11f-d46c-41d2-a450-97297ae6e044" providerId="AD" clId="Web-{149C0BD9-3E42-CFB6-4A62-3A80C4242121}" dt="2020-07-06T13:54:17.295" v="136" actId="20577"/>
          <ac:spMkLst>
            <pc:docMk/>
            <pc:sldMk cId="2047368406" sldId="352"/>
            <ac:spMk id="2" creationId="{020AEDEF-2A0C-4E22-B6B7-21626649117F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4:23.577" v="139" actId="20577"/>
        <pc:sldMkLst>
          <pc:docMk/>
          <pc:sldMk cId="1363913111" sldId="353"/>
        </pc:sldMkLst>
        <pc:spChg chg="mod">
          <ac:chgData name="Berry, Mickaela" userId="S::mberry.nrsta@umaryland.edu::d4aad11f-d46c-41d2-a450-97297ae6e044" providerId="AD" clId="Web-{149C0BD9-3E42-CFB6-4A62-3A80C4242121}" dt="2020-07-06T13:54:23.577" v="139" actId="20577"/>
          <ac:spMkLst>
            <pc:docMk/>
            <pc:sldMk cId="1363913111" sldId="353"/>
            <ac:spMk id="2" creationId="{F52CE372-FBC6-4CB4-B065-CD109A4FB63C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4:27.514" v="142" actId="20577"/>
        <pc:sldMkLst>
          <pc:docMk/>
          <pc:sldMk cId="3343504593" sldId="354"/>
        </pc:sldMkLst>
        <pc:spChg chg="mod">
          <ac:chgData name="Berry, Mickaela" userId="S::mberry.nrsta@umaryland.edu::d4aad11f-d46c-41d2-a450-97297ae6e044" providerId="AD" clId="Web-{149C0BD9-3E42-CFB6-4A62-3A80C4242121}" dt="2020-07-06T13:54:27.514" v="142" actId="20577"/>
          <ac:spMkLst>
            <pc:docMk/>
            <pc:sldMk cId="3343504593" sldId="354"/>
            <ac:spMk id="2" creationId="{8CEA755E-E391-471F-B8FF-ABCED1C777F3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4:31.436" v="145" actId="20577"/>
        <pc:sldMkLst>
          <pc:docMk/>
          <pc:sldMk cId="1136561413" sldId="355"/>
        </pc:sldMkLst>
        <pc:spChg chg="mod">
          <ac:chgData name="Berry, Mickaela" userId="S::mberry.nrsta@umaryland.edu::d4aad11f-d46c-41d2-a450-97297ae6e044" providerId="AD" clId="Web-{149C0BD9-3E42-CFB6-4A62-3A80C4242121}" dt="2020-07-06T13:54:31.436" v="145" actId="20577"/>
          <ac:spMkLst>
            <pc:docMk/>
            <pc:sldMk cId="1136561413" sldId="355"/>
            <ac:spMk id="2" creationId="{3A2B5A48-4734-46C9-9078-839C1A6B5908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4:35.311" v="148" actId="20577"/>
        <pc:sldMkLst>
          <pc:docMk/>
          <pc:sldMk cId="994194192" sldId="356"/>
        </pc:sldMkLst>
        <pc:spChg chg="mod">
          <ac:chgData name="Berry, Mickaela" userId="S::mberry.nrsta@umaryland.edu::d4aad11f-d46c-41d2-a450-97297ae6e044" providerId="AD" clId="Web-{149C0BD9-3E42-CFB6-4A62-3A80C4242121}" dt="2020-07-06T13:54:35.311" v="148" actId="20577"/>
          <ac:spMkLst>
            <pc:docMk/>
            <pc:sldMk cId="994194192" sldId="356"/>
            <ac:spMk id="2" creationId="{A1041D8D-37F2-4B24-97BD-FB0D0AA02C7E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5:08.327" v="153" actId="20577"/>
        <pc:sldMkLst>
          <pc:docMk/>
          <pc:sldMk cId="558167588" sldId="363"/>
        </pc:sldMkLst>
        <pc:spChg chg="mod">
          <ac:chgData name="Berry, Mickaela" userId="S::mberry.nrsta@umaryland.edu::d4aad11f-d46c-41d2-a450-97297ae6e044" providerId="AD" clId="Web-{149C0BD9-3E42-CFB6-4A62-3A80C4242121}" dt="2020-07-06T13:55:08.327" v="153" actId="20577"/>
          <ac:spMkLst>
            <pc:docMk/>
            <pc:sldMk cId="558167588" sldId="363"/>
            <ac:spMk id="2" creationId="{E91259B3-F541-4FAF-8479-75D0473DEC07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5:13.717" v="156" actId="20577"/>
        <pc:sldMkLst>
          <pc:docMk/>
          <pc:sldMk cId="226878883" sldId="364"/>
        </pc:sldMkLst>
        <pc:spChg chg="mod">
          <ac:chgData name="Berry, Mickaela" userId="S::mberry.nrsta@umaryland.edu::d4aad11f-d46c-41d2-a450-97297ae6e044" providerId="AD" clId="Web-{149C0BD9-3E42-CFB6-4A62-3A80C4242121}" dt="2020-07-06T13:55:13.717" v="156" actId="20577"/>
          <ac:spMkLst>
            <pc:docMk/>
            <pc:sldMk cId="226878883" sldId="364"/>
            <ac:spMk id="2" creationId="{50EA6C50-8AA6-40B3-B9C1-6C15BCC45AD7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5:18.670" v="159" actId="20577"/>
        <pc:sldMkLst>
          <pc:docMk/>
          <pc:sldMk cId="391189951" sldId="365"/>
        </pc:sldMkLst>
        <pc:spChg chg="mod">
          <ac:chgData name="Berry, Mickaela" userId="S::mberry.nrsta@umaryland.edu::d4aad11f-d46c-41d2-a450-97297ae6e044" providerId="AD" clId="Web-{149C0BD9-3E42-CFB6-4A62-3A80C4242121}" dt="2020-07-06T13:55:18.670" v="159" actId="20577"/>
          <ac:spMkLst>
            <pc:docMk/>
            <pc:sldMk cId="391189951" sldId="365"/>
            <ac:spMk id="2" creationId="{E9981876-C085-499C-9115-816AE97609E2}"/>
          </ac:spMkLst>
        </pc:spChg>
      </pc:sldChg>
      <pc:sldChg chg="modSp">
        <pc:chgData name="Berry, Mickaela" userId="S::mberry.nrsta@umaryland.edu::d4aad11f-d46c-41d2-a450-97297ae6e044" providerId="AD" clId="Web-{149C0BD9-3E42-CFB6-4A62-3A80C4242121}" dt="2020-07-06T13:55:24.014" v="162" actId="20577"/>
        <pc:sldMkLst>
          <pc:docMk/>
          <pc:sldMk cId="3975890760" sldId="366"/>
        </pc:sldMkLst>
        <pc:spChg chg="mod">
          <ac:chgData name="Berry, Mickaela" userId="S::mberry.nrsta@umaryland.edu::d4aad11f-d46c-41d2-a450-97297ae6e044" providerId="AD" clId="Web-{149C0BD9-3E42-CFB6-4A62-3A80C4242121}" dt="2020-07-06T13:55:24.014" v="162" actId="20577"/>
          <ac:spMkLst>
            <pc:docMk/>
            <pc:sldMk cId="3975890760" sldId="366"/>
            <ac:spMk id="2" creationId="{9F1D13CD-5AF3-4558-B5AA-2E42206C0A9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28A1B-5FB9-433D-A55C-2254F68F42D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162DD2E-42F4-4D0B-9495-61463F5150A1}">
      <dgm:prSet phldrT="[Text]" custT="1"/>
      <dgm:spPr/>
      <dgm:t>
        <a:bodyPr/>
        <a:lstStyle/>
        <a:p>
          <a:r>
            <a:rPr lang="en-US" sz="1600" b="1" dirty="0"/>
            <a:t>Medical Care/Clinical Services</a:t>
          </a:r>
        </a:p>
      </dgm:t>
    </dgm:pt>
    <dgm:pt modelId="{3755710E-EBD2-4EF0-A5EC-26B88AD2C5F1}" type="parTrans" cxnId="{98715DFD-E61E-4B2F-BF10-42D63422DDAB}">
      <dgm:prSet/>
      <dgm:spPr/>
      <dgm:t>
        <a:bodyPr/>
        <a:lstStyle/>
        <a:p>
          <a:endParaRPr lang="en-US"/>
        </a:p>
      </dgm:t>
    </dgm:pt>
    <dgm:pt modelId="{FD35AF20-564A-43AB-A6CE-4F8FAB3F467C}" type="sibTrans" cxnId="{98715DFD-E61E-4B2F-BF10-42D63422DDAB}">
      <dgm:prSet/>
      <dgm:spPr/>
      <dgm:t>
        <a:bodyPr/>
        <a:lstStyle/>
        <a:p>
          <a:endParaRPr lang="en-US"/>
        </a:p>
      </dgm:t>
    </dgm:pt>
    <dgm:pt modelId="{02BDAECC-95FE-4589-BCB5-8DACAE5A550D}">
      <dgm:prSet phldrT="[Text]" custT="1"/>
      <dgm:spPr/>
      <dgm:t>
        <a:bodyPr/>
        <a:lstStyle/>
        <a:p>
          <a:r>
            <a:rPr lang="en-US" sz="1600" b="1" dirty="0"/>
            <a:t>Population/</a:t>
          </a:r>
        </a:p>
        <a:p>
          <a:r>
            <a:rPr lang="en-US" sz="1600" b="1" dirty="0"/>
            <a:t>Public Health Services</a:t>
          </a:r>
        </a:p>
        <a:p>
          <a:endParaRPr lang="en-US" sz="1500" dirty="0"/>
        </a:p>
      </dgm:t>
    </dgm:pt>
    <dgm:pt modelId="{8E268F9A-CD51-4794-A413-9337B1333D10}" type="parTrans" cxnId="{1BB3D179-A412-4317-8936-94A98690D71C}">
      <dgm:prSet/>
      <dgm:spPr/>
      <dgm:t>
        <a:bodyPr/>
        <a:lstStyle/>
        <a:p>
          <a:endParaRPr lang="en-US"/>
        </a:p>
      </dgm:t>
    </dgm:pt>
    <dgm:pt modelId="{0DA964CA-3068-4CB3-BA24-62BA9D9205AE}" type="sibTrans" cxnId="{1BB3D179-A412-4317-8936-94A98690D71C}">
      <dgm:prSet/>
      <dgm:spPr/>
      <dgm:t>
        <a:bodyPr/>
        <a:lstStyle/>
        <a:p>
          <a:endParaRPr lang="en-US"/>
        </a:p>
      </dgm:t>
    </dgm:pt>
    <dgm:pt modelId="{662F71B1-7449-4538-A14D-24140FBC7AC2}">
      <dgm:prSet phldrT="[Text]" custT="1"/>
      <dgm:spPr/>
      <dgm:t>
        <a:bodyPr/>
        <a:lstStyle/>
        <a:p>
          <a:r>
            <a:rPr lang="en-US" sz="1600" b="1" dirty="0"/>
            <a:t>Health Informatics/</a:t>
          </a:r>
        </a:p>
        <a:p>
          <a:r>
            <a:rPr lang="en-US" sz="1600" b="1" dirty="0"/>
            <a:t>Information Sciences</a:t>
          </a:r>
        </a:p>
      </dgm:t>
    </dgm:pt>
    <dgm:pt modelId="{F7E9C506-66E2-4F66-86EB-3BE682DC65BF}" type="parTrans" cxnId="{C824E9F2-0032-490E-B0BB-7C78CED1C91A}">
      <dgm:prSet/>
      <dgm:spPr/>
      <dgm:t>
        <a:bodyPr/>
        <a:lstStyle/>
        <a:p>
          <a:endParaRPr lang="en-US"/>
        </a:p>
      </dgm:t>
    </dgm:pt>
    <dgm:pt modelId="{F5886C64-29AD-43C0-888C-DC6D107E7877}" type="sibTrans" cxnId="{C824E9F2-0032-490E-B0BB-7C78CED1C91A}">
      <dgm:prSet/>
      <dgm:spPr/>
      <dgm:t>
        <a:bodyPr/>
        <a:lstStyle/>
        <a:p>
          <a:endParaRPr lang="en-US"/>
        </a:p>
      </dgm:t>
    </dgm:pt>
    <dgm:pt modelId="{1FE5D360-9FF7-4FB6-8342-46E673275B4C}" type="pres">
      <dgm:prSet presAssocID="{1FC28A1B-5FB9-433D-A55C-2254F68F42D5}" presName="compositeShape" presStyleCnt="0">
        <dgm:presLayoutVars>
          <dgm:chMax val="7"/>
          <dgm:dir/>
          <dgm:resizeHandles val="exact"/>
        </dgm:presLayoutVars>
      </dgm:prSet>
      <dgm:spPr/>
    </dgm:pt>
    <dgm:pt modelId="{9FA90062-4074-44D5-AEDC-8C62D99F17F4}" type="pres">
      <dgm:prSet presAssocID="{8162DD2E-42F4-4D0B-9495-61463F5150A1}" presName="circ1" presStyleLbl="vennNode1" presStyleIdx="0" presStyleCnt="3"/>
      <dgm:spPr/>
      <dgm:t>
        <a:bodyPr/>
        <a:lstStyle/>
        <a:p>
          <a:endParaRPr lang="en-US"/>
        </a:p>
      </dgm:t>
    </dgm:pt>
    <dgm:pt modelId="{209B6513-C025-4A8D-9629-7A26EA7E0EF1}" type="pres">
      <dgm:prSet presAssocID="{8162DD2E-42F4-4D0B-9495-61463F5150A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496EF-C519-4261-990D-8177CAC3D547}" type="pres">
      <dgm:prSet presAssocID="{02BDAECC-95FE-4589-BCB5-8DACAE5A550D}" presName="circ2" presStyleLbl="vennNode1" presStyleIdx="1" presStyleCnt="3"/>
      <dgm:spPr/>
      <dgm:t>
        <a:bodyPr/>
        <a:lstStyle/>
        <a:p>
          <a:endParaRPr lang="en-US"/>
        </a:p>
      </dgm:t>
    </dgm:pt>
    <dgm:pt modelId="{C6990C5C-DD13-4C65-B510-45768B703D32}" type="pres">
      <dgm:prSet presAssocID="{02BDAECC-95FE-4589-BCB5-8DACAE5A55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D6041-9B78-45F2-B76C-A0DA4E976829}" type="pres">
      <dgm:prSet presAssocID="{662F71B1-7449-4538-A14D-24140FBC7AC2}" presName="circ3" presStyleLbl="vennNode1" presStyleIdx="2" presStyleCnt="3"/>
      <dgm:spPr/>
      <dgm:t>
        <a:bodyPr/>
        <a:lstStyle/>
        <a:p>
          <a:endParaRPr lang="en-US"/>
        </a:p>
      </dgm:t>
    </dgm:pt>
    <dgm:pt modelId="{38716D10-B1E5-44B6-81B8-5E0364C9080D}" type="pres">
      <dgm:prSet presAssocID="{662F71B1-7449-4538-A14D-24140FBC7A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230AA-DF22-4E8B-BA74-7B567AA81F1C}" type="presOf" srcId="{662F71B1-7449-4538-A14D-24140FBC7AC2}" destId="{38716D10-B1E5-44B6-81B8-5E0364C9080D}" srcOrd="1" destOrd="0" presId="urn:microsoft.com/office/officeart/2005/8/layout/venn1"/>
    <dgm:cxn modelId="{1BB3D179-A412-4317-8936-94A98690D71C}" srcId="{1FC28A1B-5FB9-433D-A55C-2254F68F42D5}" destId="{02BDAECC-95FE-4589-BCB5-8DACAE5A550D}" srcOrd="1" destOrd="0" parTransId="{8E268F9A-CD51-4794-A413-9337B1333D10}" sibTransId="{0DA964CA-3068-4CB3-BA24-62BA9D9205AE}"/>
    <dgm:cxn modelId="{C824E9F2-0032-490E-B0BB-7C78CED1C91A}" srcId="{1FC28A1B-5FB9-433D-A55C-2254F68F42D5}" destId="{662F71B1-7449-4538-A14D-24140FBC7AC2}" srcOrd="2" destOrd="0" parTransId="{F7E9C506-66E2-4F66-86EB-3BE682DC65BF}" sibTransId="{F5886C64-29AD-43C0-888C-DC6D107E7877}"/>
    <dgm:cxn modelId="{BD7E022E-4CE6-4105-B02F-EBD8C47FE50D}" type="presOf" srcId="{1FC28A1B-5FB9-433D-A55C-2254F68F42D5}" destId="{1FE5D360-9FF7-4FB6-8342-46E673275B4C}" srcOrd="0" destOrd="0" presId="urn:microsoft.com/office/officeart/2005/8/layout/venn1"/>
    <dgm:cxn modelId="{B3E7B96B-45C2-4C89-993B-56A0D0227F04}" type="presOf" srcId="{02BDAECC-95FE-4589-BCB5-8DACAE5A550D}" destId="{B22496EF-C519-4261-990D-8177CAC3D547}" srcOrd="0" destOrd="0" presId="urn:microsoft.com/office/officeart/2005/8/layout/venn1"/>
    <dgm:cxn modelId="{88648C15-6C89-4533-8EC0-08881B110301}" type="presOf" srcId="{8162DD2E-42F4-4D0B-9495-61463F5150A1}" destId="{209B6513-C025-4A8D-9629-7A26EA7E0EF1}" srcOrd="1" destOrd="0" presId="urn:microsoft.com/office/officeart/2005/8/layout/venn1"/>
    <dgm:cxn modelId="{600BA1C5-1F82-4969-B86D-0E4952BE84CA}" type="presOf" srcId="{8162DD2E-42F4-4D0B-9495-61463F5150A1}" destId="{9FA90062-4074-44D5-AEDC-8C62D99F17F4}" srcOrd="0" destOrd="0" presId="urn:microsoft.com/office/officeart/2005/8/layout/venn1"/>
    <dgm:cxn modelId="{7682E7B2-6903-4C65-B1E6-3AE35919B218}" type="presOf" srcId="{662F71B1-7449-4538-A14D-24140FBC7AC2}" destId="{737D6041-9B78-45F2-B76C-A0DA4E976829}" srcOrd="0" destOrd="0" presId="urn:microsoft.com/office/officeart/2005/8/layout/venn1"/>
    <dgm:cxn modelId="{DBB80313-D310-496F-8B35-236FF99D0F86}" type="presOf" srcId="{02BDAECC-95FE-4589-BCB5-8DACAE5A550D}" destId="{C6990C5C-DD13-4C65-B510-45768B703D32}" srcOrd="1" destOrd="0" presId="urn:microsoft.com/office/officeart/2005/8/layout/venn1"/>
    <dgm:cxn modelId="{98715DFD-E61E-4B2F-BF10-42D63422DDAB}" srcId="{1FC28A1B-5FB9-433D-A55C-2254F68F42D5}" destId="{8162DD2E-42F4-4D0B-9495-61463F5150A1}" srcOrd="0" destOrd="0" parTransId="{3755710E-EBD2-4EF0-A5EC-26B88AD2C5F1}" sibTransId="{FD35AF20-564A-43AB-A6CE-4F8FAB3F467C}"/>
    <dgm:cxn modelId="{0FCDEC17-78E9-4D26-85D2-C8DD4D9C8140}" type="presParOf" srcId="{1FE5D360-9FF7-4FB6-8342-46E673275B4C}" destId="{9FA90062-4074-44D5-AEDC-8C62D99F17F4}" srcOrd="0" destOrd="0" presId="urn:microsoft.com/office/officeart/2005/8/layout/venn1"/>
    <dgm:cxn modelId="{929E6169-2927-4411-899E-2610C9FAB49E}" type="presParOf" srcId="{1FE5D360-9FF7-4FB6-8342-46E673275B4C}" destId="{209B6513-C025-4A8D-9629-7A26EA7E0EF1}" srcOrd="1" destOrd="0" presId="urn:microsoft.com/office/officeart/2005/8/layout/venn1"/>
    <dgm:cxn modelId="{EC16ED74-4C18-4A8D-817D-298932951F88}" type="presParOf" srcId="{1FE5D360-9FF7-4FB6-8342-46E673275B4C}" destId="{B22496EF-C519-4261-990D-8177CAC3D547}" srcOrd="2" destOrd="0" presId="urn:microsoft.com/office/officeart/2005/8/layout/venn1"/>
    <dgm:cxn modelId="{86FE31B8-3343-4F6D-A494-C5C7F615EFE9}" type="presParOf" srcId="{1FE5D360-9FF7-4FB6-8342-46E673275B4C}" destId="{C6990C5C-DD13-4C65-B510-45768B703D32}" srcOrd="3" destOrd="0" presId="urn:microsoft.com/office/officeart/2005/8/layout/venn1"/>
    <dgm:cxn modelId="{57790803-6E33-4EE2-92FE-94AA73668CA9}" type="presParOf" srcId="{1FE5D360-9FF7-4FB6-8342-46E673275B4C}" destId="{737D6041-9B78-45F2-B76C-A0DA4E976829}" srcOrd="4" destOrd="0" presId="urn:microsoft.com/office/officeart/2005/8/layout/venn1"/>
    <dgm:cxn modelId="{0708969A-C695-4706-8262-B9C85E249F9A}" type="presParOf" srcId="{1FE5D360-9FF7-4FB6-8342-46E673275B4C}" destId="{38716D10-B1E5-44B6-81B8-5E0364C908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90062-4074-44D5-AEDC-8C62D99F17F4}">
      <dsp:nvSpPr>
        <dsp:cNvPr id="0" name=""/>
        <dsp:cNvSpPr/>
      </dsp:nvSpPr>
      <dsp:spPr>
        <a:xfrm>
          <a:off x="2169641" y="49126"/>
          <a:ext cx="2358078" cy="23580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Medical Care/Clinical Services</a:t>
          </a:r>
        </a:p>
      </dsp:txBody>
      <dsp:txXfrm>
        <a:off x="2484051" y="461790"/>
        <a:ext cx="1729257" cy="1061135"/>
      </dsp:txXfrm>
    </dsp:sp>
    <dsp:sp modelId="{B22496EF-C519-4261-990D-8177CAC3D547}">
      <dsp:nvSpPr>
        <dsp:cNvPr id="0" name=""/>
        <dsp:cNvSpPr/>
      </dsp:nvSpPr>
      <dsp:spPr>
        <a:xfrm>
          <a:off x="3020514" y="1522925"/>
          <a:ext cx="2358078" cy="23580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Population/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Public Health Services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741693" y="2132095"/>
        <a:ext cx="1414846" cy="1296942"/>
      </dsp:txXfrm>
    </dsp:sp>
    <dsp:sp modelId="{737D6041-9B78-45F2-B76C-A0DA4E976829}">
      <dsp:nvSpPr>
        <dsp:cNvPr id="0" name=""/>
        <dsp:cNvSpPr/>
      </dsp:nvSpPr>
      <dsp:spPr>
        <a:xfrm>
          <a:off x="1318768" y="1522925"/>
          <a:ext cx="2358078" cy="23580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Health Informatics/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Information Sciences</a:t>
          </a:r>
        </a:p>
      </dsp:txBody>
      <dsp:txXfrm>
        <a:off x="1540820" y="2132095"/>
        <a:ext cx="1414846" cy="1296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FEFF1F-23FD-452A-818C-F49750C2278C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08271A-788F-4B6D-ACF5-4DCF49F526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69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7F2C45-CC57-4E27-9920-784C5301A1FE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DF1FEF-83D9-4550-8D25-408407E061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1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F97692-896C-41CC-A321-088A2385890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Health IT Workforce Curriculum Version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021A-487C-4D8E-B66A-9A323BD1E9A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3817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Health IT Workforce Curriculum Version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021A-487C-4D8E-B66A-9A323BD1E9A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845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Health IT Workforce Curriculum Version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021A-487C-4D8E-B66A-9A323BD1E9A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287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Health IT Workforce Curriculum Version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021A-487C-4D8E-B66A-9A323BD1E9A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8140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Health IT Workforce Curriculum Version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021A-487C-4D8E-B66A-9A323BD1E9A7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005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Health IT Workforce Curriculum Version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021A-487C-4D8E-B66A-9A323BD1E9A7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7641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Health IT Workforce Curriculum Version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021A-487C-4D8E-B66A-9A323BD1E9A7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883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Health IT Workforce Curriculum Version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021A-487C-4D8E-B66A-9A323BD1E9A7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0955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5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BA3F96-E52B-4B5C-80C7-9444CE2A61EC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1474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0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62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24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8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75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01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6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https://www.fda.gov/medical-devices/digital-health-center-excellence/what-digital-health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0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into</a:t>
            </a:r>
            <a:r>
              <a:rPr lang="en-US" baseline="0" dirty="0"/>
              <a:t> predictive BI. </a:t>
            </a:r>
          </a:p>
          <a:p>
            <a:r>
              <a:rPr lang="en-US" baseline="0" dirty="0"/>
              <a:t>At the predictive level,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8CC60-379D-47B0-829D-2B2142275B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3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8CC60-379D-47B0-829D-2B2142275B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37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71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F1FEF-83D9-4550-8D25-408407E061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0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DB753-8C53-4D76-8678-4D2FF361E29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5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Health IT Workforce Curriculum Version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7021A-487C-4D8E-B66A-9A323BD1E9A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501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72745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049"/>
            <a:ext cx="8229600" cy="48213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C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227" y="979962"/>
            <a:ext cx="8229600" cy="71699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6227" y="1828799"/>
            <a:ext cx="8229600" cy="482718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buSzPct val="85000"/>
              <a:defRPr>
                <a:latin typeface="+mn-lt"/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 marL="1600200" indent="-228600">
              <a:buSzPct val="120000"/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2057400" indent="-228600">
              <a:buSzPct val="70000"/>
              <a:buFont typeface="Wingdings" panose="05000000000000000000" pitchFamily="2" charset="2"/>
              <a:buChar char="q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7154" y="6263640"/>
            <a:ext cx="508673" cy="54864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F3BF8891-5E06-46C2-89A4-6DB85D39BA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9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46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0" y="1998920"/>
            <a:ext cx="8229600" cy="41732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32" hasCustomPrompt="1"/>
          </p:nvPr>
        </p:nvSpPr>
        <p:spPr>
          <a:xfrm>
            <a:off x="457198" y="6278880"/>
            <a:ext cx="7634331" cy="533400"/>
          </a:xfrm>
        </p:spPr>
        <p:txBody>
          <a:bodyPr anchor="t"/>
          <a:lstStyle>
            <a:lvl1pPr marL="0" indent="0" algn="l">
              <a:buNone/>
              <a:defRPr sz="12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image attribution.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7154" y="6263640"/>
            <a:ext cx="508673" cy="54864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F3BF8891-5E06-46C2-89A4-6DB85D39BA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5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205" y="716993"/>
            <a:ext cx="8229600" cy="71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0042"/>
            <a:ext cx="8229600" cy="460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58489"/>
            <a:ext cx="7772400" cy="1470025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solidFill>
                  <a:srgbClr val="7030A0"/>
                </a:solidFill>
              </a:rPr>
              <a:t>Trends in Healthcare/Nursing Informatics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924584"/>
            <a:ext cx="6400800" cy="109523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</a:rPr>
              <a:t>NURS 737: Nursing Informatics Concepts and Practice in System Adoption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</a:rPr>
              <a:t>Module 9, </a:t>
            </a:r>
            <a:r>
              <a:rPr lang="en-US" altLang="en-US" sz="2400" b="1">
                <a:solidFill>
                  <a:srgbClr val="7030A0"/>
                </a:solidFill>
              </a:rPr>
              <a:t>Topic 1</a:t>
            </a:r>
            <a:endParaRPr lang="en-US" altLang="en-US" sz="2400" b="1" dirty="0">
              <a:solidFill>
                <a:srgbClr val="7030A0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85800" y="5775325"/>
            <a:ext cx="777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+mn-lt"/>
              </a:rPr>
              <a:t>This document is intended solely for the use of N737.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2193720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Predictive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972"/>
            <a:ext cx="8305800" cy="4376192"/>
          </a:xfrm>
        </p:spPr>
        <p:txBody>
          <a:bodyPr>
            <a:normAutofit/>
          </a:bodyPr>
          <a:lstStyle/>
          <a:p>
            <a:r>
              <a:rPr lang="en-US" dirty="0"/>
              <a:t>Used in </a:t>
            </a:r>
            <a:r>
              <a:rPr lang="en-US" dirty="0">
                <a:solidFill>
                  <a:srgbClr val="FF0000"/>
                </a:solidFill>
              </a:rPr>
              <a:t>predictive analytics to create a statistical model </a:t>
            </a:r>
            <a:r>
              <a:rPr lang="en-US" dirty="0"/>
              <a:t>of future behavior.</a:t>
            </a:r>
          </a:p>
          <a:p>
            <a:r>
              <a:rPr lang="en-US" dirty="0">
                <a:solidFill>
                  <a:srgbClr val="FF0000"/>
                </a:solidFill>
              </a:rPr>
              <a:t>Predictive analytics: </a:t>
            </a:r>
          </a:p>
          <a:p>
            <a:pPr lvl="1"/>
            <a:r>
              <a:rPr lang="en-US" dirty="0"/>
              <a:t>Analyzing large volumes of data to </a:t>
            </a:r>
            <a:r>
              <a:rPr lang="en-US" dirty="0">
                <a:solidFill>
                  <a:srgbClr val="FF0000"/>
                </a:solidFill>
              </a:rPr>
              <a:t>derive meaningful business and clinical insights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These insights are typically correlations or relationships (A is related to B) rather than causality (A caused B). </a:t>
            </a:r>
          </a:p>
          <a:p>
            <a:pPr marL="806450" lvl="1" indent="-292100"/>
            <a:r>
              <a:rPr lang="en-US" dirty="0"/>
              <a:t>Example:  Online retailers predict that “customers who bought  item A are likely buy item B.” </a:t>
            </a:r>
          </a:p>
        </p:txBody>
      </p:sp>
    </p:spTree>
    <p:extLst>
      <p:ext uri="{BB962C8B-B14F-4D97-AF65-F5344CB8AC3E}">
        <p14:creationId xmlns:p14="http://schemas.microsoft.com/office/powerpoint/2010/main" val="38889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3914"/>
            <a:ext cx="8229600" cy="72745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Population </a:t>
            </a:r>
            <a:r>
              <a:rPr lang="en-US" sz="4000" dirty="0" smtClean="0">
                <a:solidFill>
                  <a:srgbClr val="7030A0"/>
                </a:solidFill>
              </a:rPr>
              <a:t>Health &amp; Social Determinants of Health 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3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7591"/>
            <a:ext cx="8402595" cy="130051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Population Health and Population Health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88109"/>
            <a:ext cx="8229600" cy="4821381"/>
          </a:xfrm>
        </p:spPr>
        <p:txBody>
          <a:bodyPr>
            <a:normAutofit/>
          </a:bodyPr>
          <a:lstStyle/>
          <a:p>
            <a:pPr fontAlgn="t"/>
            <a:r>
              <a:rPr lang="en-US" b="1" dirty="0"/>
              <a:t>Population Health</a:t>
            </a:r>
            <a:r>
              <a:rPr lang="en-US" dirty="0"/>
              <a:t> </a:t>
            </a:r>
          </a:p>
          <a:p>
            <a:pPr lvl="1" fontAlgn="t"/>
            <a:r>
              <a:rPr lang="en-US" dirty="0"/>
              <a:t>Comprises organized activities for assessing and improving health and well-being of a defined population.</a:t>
            </a:r>
          </a:p>
          <a:p>
            <a:pPr fontAlgn="t"/>
            <a:r>
              <a:rPr lang="en-US" b="1" dirty="0"/>
              <a:t>Population Health Informatics </a:t>
            </a:r>
            <a:endParaRPr lang="en-US" sz="2400" dirty="0"/>
          </a:p>
          <a:p>
            <a:pPr lvl="1" fontAlgn="t"/>
            <a:r>
              <a:rPr lang="en-US" dirty="0"/>
              <a:t>the systematic application of information technologies and electronic information to the improvement of the health and well-being of a defined community or other target population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597"/>
            <a:ext cx="8229600" cy="1460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Overlap of Population Health and Health Informatics</a:t>
            </a:r>
            <a:endParaRPr lang="en-US" dirty="0">
              <a:solidFill>
                <a:srgbClr val="7030A0"/>
              </a:solidFill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209392"/>
              </p:ext>
            </p:extLst>
          </p:nvPr>
        </p:nvGraphicFramePr>
        <p:xfrm>
          <a:off x="1272745" y="2063238"/>
          <a:ext cx="6697361" cy="393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61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101"/>
            <a:ext cx="8229600" cy="91745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7030A0"/>
                </a:solidFill>
              </a:rPr>
              <a:t>ocial Determinants of Public Health</a:t>
            </a:r>
          </a:p>
        </p:txBody>
      </p:sp>
      <p:pic>
        <p:nvPicPr>
          <p:cNvPr id="4" name="Content Placeholder 3" descr="C:\Users\Gill's\Desktop\SDOH.png"/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 r="10816"/>
          <a:stretch/>
        </p:blipFill>
        <p:spPr bwMode="auto">
          <a:xfrm>
            <a:off x="491651" y="1840531"/>
            <a:ext cx="4965430" cy="45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54204" y="1917754"/>
            <a:ext cx="3496614" cy="436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2400" dirty="0"/>
              <a:t>Social determinants of health are defined as conditions in the environment in which people are born, live, learn, work, play, worship, and age that affect a wide range of health. </a:t>
            </a:r>
          </a:p>
          <a:p>
            <a:pPr marL="0" indent="0" fontAlgn="t">
              <a:buFont typeface="Arial"/>
              <a:buNone/>
            </a:pPr>
            <a:r>
              <a:rPr lang="en-US" sz="1400" dirty="0"/>
              <a:t>            (Healthy People 2020). </a:t>
            </a:r>
          </a:p>
          <a:p>
            <a:pPr marL="0" indent="0">
              <a:buFont typeface="Arial"/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4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Social Determinants</a:t>
            </a:r>
            <a:endParaRPr lang="en-US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70" y="1685976"/>
            <a:ext cx="8633631" cy="514361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Economic Stability: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dirty="0"/>
              <a:t>Poverty, employment, food Security, housing Stability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/>
              <a:t>Education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dirty="0"/>
              <a:t>High school graduations, enrollment in higher education, language and literacy, early childhood education</a:t>
            </a:r>
          </a:p>
          <a:p>
            <a:pPr marL="0" lvl="0" indent="0">
              <a:buNone/>
            </a:pPr>
            <a:r>
              <a:rPr lang="en-US" sz="2400" dirty="0"/>
              <a:t>3. Social and Community Context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dirty="0"/>
              <a:t>Social cohesion, civic participation, discrimination </a:t>
            </a:r>
          </a:p>
          <a:p>
            <a:pPr marL="0" lvl="0" indent="0">
              <a:buNone/>
            </a:pPr>
            <a:r>
              <a:rPr lang="en-US" sz="2400" dirty="0"/>
              <a:t>4. Health and Health Care 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dirty="0"/>
              <a:t>Access to health care, access to primary care, health literacy</a:t>
            </a:r>
          </a:p>
          <a:p>
            <a:pPr marL="0" lvl="0" indent="0" fontAlgn="t">
              <a:buNone/>
            </a:pPr>
            <a:r>
              <a:rPr lang="en-US" sz="2400" dirty="0"/>
              <a:t>5. Neighborhood and Built Environment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dirty="0"/>
              <a:t>Access to healthy foods, quality of housing, crime and violence, environmental conditions</a:t>
            </a:r>
          </a:p>
          <a:p>
            <a:pPr lvl="1">
              <a:buFont typeface="Calibri" panose="020F0502020204030204" pitchFamily="34" charset="0"/>
              <a:buChar char="⁻"/>
            </a:pPr>
            <a:endParaRPr lang="en-US" dirty="0"/>
          </a:p>
          <a:p>
            <a:pPr lvl="1">
              <a:buFont typeface="Calibri" panose="020F0502020204030204" pitchFamily="34" charset="0"/>
              <a:buChar char="⁻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1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1102" y="1531661"/>
            <a:ext cx="7772400" cy="2753736"/>
          </a:xfrm>
        </p:spPr>
        <p:txBody>
          <a:bodyPr>
            <a:noAutofit/>
          </a:bodyPr>
          <a:lstStyle/>
          <a:p>
            <a:r>
              <a:rPr lang="en-US" sz="1000" dirty="0"/>
              <a:t/>
            </a:r>
            <a:br>
              <a:rPr lang="en-US" sz="1000" dirty="0"/>
            </a:br>
            <a:r>
              <a:rPr lang="en-US" dirty="0">
                <a:solidFill>
                  <a:srgbClr val="7030A0"/>
                </a:solidFill>
              </a:rPr>
              <a:t>Informatics Applications for Measuring Population Health </a:t>
            </a:r>
            <a:endParaRPr lang="en-US">
              <a:solidFill>
                <a:srgbClr val="7030A0"/>
              </a:solidFill>
              <a:cs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39261" y="3853406"/>
            <a:ext cx="7254099" cy="79508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following  content in this module was developed by the office of National Coordinator for Health Information Technology. 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27" y="846561"/>
            <a:ext cx="8229600" cy="96011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Population Health Data Types</a:t>
            </a:r>
            <a:endParaRPr lang="en-US">
              <a:solidFill>
                <a:srgbClr val="7030A0"/>
              </a:solidFill>
              <a:latin typeface="+mj-lt"/>
              <a:ea typeface="+mj-ea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6227" y="1806680"/>
            <a:ext cx="8229600" cy="4849300"/>
          </a:xfrm>
        </p:spPr>
        <p:txBody>
          <a:bodyPr/>
          <a:lstStyle/>
          <a:p>
            <a:r>
              <a:rPr lang="en-US" sz="2800" b="1" dirty="0"/>
              <a:t>Common data types</a:t>
            </a:r>
            <a:r>
              <a:rPr lang="en-US" sz="2800" dirty="0"/>
              <a:t>: conventional data types that are often extracted from traditional data sources.</a:t>
            </a:r>
          </a:p>
          <a:p>
            <a:pPr lvl="1"/>
            <a:r>
              <a:rPr lang="en-US" sz="2400" dirty="0"/>
              <a:t>Medical insurance claims: demographics, diagnoses, procedures, cost.</a:t>
            </a:r>
          </a:p>
          <a:p>
            <a:pPr lvl="1"/>
            <a:r>
              <a:rPr lang="en-US" sz="2400" dirty="0"/>
              <a:t>Medication insurance claims: medications, cost.</a:t>
            </a:r>
          </a:p>
          <a:p>
            <a:pPr lvl="1"/>
            <a:r>
              <a:rPr lang="en-US" sz="2400" dirty="0"/>
              <a:t>Health Risk Assessment (HRA), Active Daily Living (ADL), and other surveys: various data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BF8891-5E06-46C2-89A4-6DB85D39BA3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72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Population Health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b="1" dirty="0"/>
              <a:t>Common data types</a:t>
            </a:r>
            <a:r>
              <a:rPr lang="en-US" sz="2800" dirty="0"/>
              <a:t> (cont.):</a:t>
            </a:r>
          </a:p>
          <a:p>
            <a:pPr lvl="1"/>
            <a:r>
              <a:rPr lang="en-US" sz="2200" dirty="0"/>
              <a:t>Demographics (e.g., age, sex, gender).</a:t>
            </a:r>
          </a:p>
          <a:p>
            <a:pPr lvl="1"/>
            <a:r>
              <a:rPr lang="en-US" sz="2200" dirty="0"/>
              <a:t>Diagnoses (e.g., diagnosis, severity).</a:t>
            </a:r>
          </a:p>
          <a:p>
            <a:pPr lvl="1"/>
            <a:r>
              <a:rPr lang="en-US" sz="2200" dirty="0"/>
              <a:t>Medications (e.g., prescription, dispense).</a:t>
            </a:r>
          </a:p>
          <a:p>
            <a:pPr lvl="1"/>
            <a:r>
              <a:rPr lang="en-US" sz="2200" dirty="0"/>
              <a:t>Procedures (e.g., inpatient, outpatient).</a:t>
            </a:r>
          </a:p>
          <a:p>
            <a:pPr lvl="1"/>
            <a:r>
              <a:rPr lang="en-US" sz="2200" dirty="0"/>
              <a:t>Surveys (e.g., Health Risk Assessment or HRA, Patient Health Questionnaire version 9 or PHQ-9).</a:t>
            </a:r>
          </a:p>
          <a:p>
            <a:pPr lvl="1"/>
            <a:r>
              <a:rPr lang="en-US" sz="2200" dirty="0"/>
              <a:t>Utilization (e.g., cost, hospitalization).</a:t>
            </a:r>
          </a:p>
          <a:p>
            <a:pPr lvl="1"/>
            <a:r>
              <a:rPr lang="en-US" sz="2200" dirty="0"/>
              <a:t>Grouper variables (e.g., advanced clinical groups or ACGs, diagnosis-related groups or DRGs).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BF8891-5E06-46C2-89A4-6DB85D39BA3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4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27" y="903736"/>
            <a:ext cx="8229600" cy="71699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/>
                <a:ea typeface="Verdana"/>
                <a:cs typeface="Calibri"/>
              </a:rPr>
              <a:t>Population Health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6227" y="1751527"/>
            <a:ext cx="8229600" cy="4904453"/>
          </a:xfrm>
        </p:spPr>
        <p:txBody>
          <a:bodyPr/>
          <a:lstStyle/>
          <a:p>
            <a:r>
              <a:rPr lang="en-US" sz="2800" b="1" dirty="0"/>
              <a:t>Emerging data types: N</a:t>
            </a:r>
            <a:r>
              <a:rPr lang="en-US" sz="2800" dirty="0"/>
              <a:t>ew types of data that are acquired from nontraditional sources and which are gradually becoming mainstream.</a:t>
            </a:r>
          </a:p>
          <a:p>
            <a:pPr lvl="1"/>
            <a:r>
              <a:rPr lang="en-US" sz="2400" dirty="0"/>
              <a:t>Electronic Health Records: diagnoses history, lab values, vital signs.</a:t>
            </a:r>
          </a:p>
          <a:p>
            <a:pPr lvl="1"/>
            <a:r>
              <a:rPr lang="en-US" sz="2400" dirty="0"/>
              <a:t>Health Information Exchanges: admission, discharge, and transmission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BF8891-5E06-46C2-89A4-6DB85D39BA3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340" y="5391868"/>
            <a:ext cx="1884804" cy="1146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73" y="5391868"/>
            <a:ext cx="3126692" cy="12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400" b="1" dirty="0">
                <a:solidFill>
                  <a:srgbClr val="7030A0"/>
                </a:solidFill>
              </a:rPr>
              <a:t>Content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Digital Health</a:t>
            </a:r>
            <a:endParaRPr lang="en-US" altLang="en-US" dirty="0"/>
          </a:p>
          <a:p>
            <a:r>
              <a:rPr lang="en-US" altLang="en-US" dirty="0" smtClean="0"/>
              <a:t>Artificial </a:t>
            </a:r>
            <a:r>
              <a:rPr lang="en-US" altLang="en-US" dirty="0"/>
              <a:t>intelligence / Data analytics (Predictive modeling)</a:t>
            </a:r>
          </a:p>
          <a:p>
            <a:r>
              <a:rPr lang="en-US" altLang="en-US" dirty="0"/>
              <a:t>Population Health /Social Determinants of Health </a:t>
            </a:r>
          </a:p>
          <a:p>
            <a:r>
              <a:rPr lang="en-US" altLang="en-US" dirty="0"/>
              <a:t>Cybersecurity issues </a:t>
            </a:r>
          </a:p>
          <a:p>
            <a:r>
              <a:rPr lang="en-US" altLang="en-US" dirty="0"/>
              <a:t>Management health IT during the Pandemic</a:t>
            </a:r>
          </a:p>
        </p:txBody>
      </p:sp>
      <p:sp>
        <p:nvSpPr>
          <p:cNvPr id="4" name="Rectangle 3"/>
          <p:cNvSpPr/>
          <p:nvPr/>
        </p:nvSpPr>
        <p:spPr>
          <a:xfrm>
            <a:off x="8776592" y="6550223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395554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/>
                <a:ea typeface="Verdana"/>
                <a:cs typeface="Calibri"/>
              </a:rPr>
              <a:t>Emerging Data Types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b="1" dirty="0"/>
              <a:t>Emerging data types (cont.)</a:t>
            </a:r>
            <a:endParaRPr lang="en-US" sz="2800" dirty="0"/>
          </a:p>
          <a:p>
            <a:pPr lvl="1"/>
            <a:r>
              <a:rPr lang="en-US" sz="2400" dirty="0"/>
              <a:t>Lab orders and values (e.g., HbA1c).</a:t>
            </a:r>
          </a:p>
          <a:p>
            <a:pPr lvl="1"/>
            <a:r>
              <a:rPr lang="en-US" sz="2400" dirty="0"/>
              <a:t>Vital signs (e.g., body mass index or BMI, blood pressure).</a:t>
            </a:r>
          </a:p>
          <a:p>
            <a:pPr lvl="1"/>
            <a:r>
              <a:rPr lang="en-US" sz="2400" dirty="0"/>
              <a:t>Social data (e.g., income levels).</a:t>
            </a:r>
          </a:p>
          <a:p>
            <a:pPr lvl="1"/>
            <a:r>
              <a:rPr lang="en-US" sz="2400" dirty="0"/>
              <a:t>Patient-generated data (e.g., mobile health or mHealth, patient-reported outcomes or PROs).</a:t>
            </a:r>
          </a:p>
          <a:p>
            <a:pPr lvl="1"/>
            <a:r>
              <a:rPr lang="en-US" sz="2400" dirty="0"/>
              <a:t>Other data (e.g., workflow data).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BF8891-5E06-46C2-89A4-6DB85D39BA3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5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7020"/>
            <a:ext cx="8583769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/>
                <a:ea typeface="Verdana"/>
                <a:cs typeface="Calibri"/>
              </a:rPr>
              <a:t>Emerging Data: Patient-Generated Data</a:t>
            </a:r>
          </a:p>
        </p:txBody>
      </p:sp>
      <p:pic>
        <p:nvPicPr>
          <p:cNvPr id="18" name="Picture Placeholder 17" descr="The top left photo shows a person wearing a Garmin smart watch with USB cable; the top right photo shows a Fitbit Zip; the bottom right photo shows a person wearing a Fitbit Flex on wrist; the bottom left photo shows an iPhone with a health app.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444" r="-30444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Center for Teaching and Learning, Bloomberg School of Public Health, Johns Hopkins University. (2016). CC-BY NC SA 4.0.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BF8891-5E06-46C2-89A4-6DB85D39BA3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8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27" y="955505"/>
            <a:ext cx="8229600" cy="71699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/>
                <a:ea typeface="Verdana"/>
                <a:cs typeface="Calibri"/>
              </a:rPr>
              <a:t>Emerging Data Types: EHR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dirty="0"/>
              <a:t>Advantages of EHR data:</a:t>
            </a:r>
          </a:p>
          <a:p>
            <a:pPr lvl="1"/>
            <a:r>
              <a:rPr lang="en-US" sz="2000" dirty="0"/>
              <a:t>Includes unique data types, such as lab values, vital signs, social data, problem list, and others.</a:t>
            </a:r>
          </a:p>
          <a:p>
            <a:pPr lvl="1"/>
            <a:r>
              <a:rPr lang="en-US" sz="2000" dirty="0"/>
              <a:t>Includes procedures and Rx that are not covered by insurance (e.g., over-the-counter medications).</a:t>
            </a:r>
          </a:p>
          <a:p>
            <a:pPr lvl="1"/>
            <a:r>
              <a:rPr lang="en-US" sz="2000" dirty="0"/>
              <a:t>Includes both insured and uninsured patients.</a:t>
            </a:r>
          </a:p>
          <a:p>
            <a:r>
              <a:rPr lang="en-US" sz="2800" dirty="0"/>
              <a:t>Disadvantages of EHR data:</a:t>
            </a:r>
          </a:p>
          <a:p>
            <a:pPr lvl="1"/>
            <a:r>
              <a:rPr lang="en-US" sz="2000" dirty="0"/>
              <a:t>Usually includes data collected by one provider entity and does not include data collected elsewhere.</a:t>
            </a:r>
          </a:p>
          <a:p>
            <a:pPr lvl="1"/>
            <a:r>
              <a:rPr lang="en-US" sz="2000" dirty="0"/>
              <a:t>Often has a lower consistency across different data providers, especially considering the free text.</a:t>
            </a:r>
          </a:p>
          <a:p>
            <a:pPr lvl="1"/>
            <a:r>
              <a:rPr lang="en-US" sz="2000" dirty="0"/>
              <a:t>Large-scale EHR datasets that cover large populations are uncommon.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BF8891-5E06-46C2-89A4-6DB85D39BA3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21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/>
                <a:ea typeface="Verdana"/>
                <a:cs typeface="Calibri"/>
              </a:rPr>
              <a:t>Emerging Data Types: EHR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dirty="0"/>
              <a:t>Potential population health data types:</a:t>
            </a:r>
          </a:p>
          <a:p>
            <a:pPr lvl="1"/>
            <a:r>
              <a:rPr lang="en-US" sz="2400" dirty="0"/>
              <a:t>Demographics</a:t>
            </a:r>
          </a:p>
          <a:p>
            <a:pPr lvl="1"/>
            <a:r>
              <a:rPr lang="en-US" sz="2400" dirty="0"/>
              <a:t>Diagnoses and problem lists</a:t>
            </a:r>
          </a:p>
          <a:p>
            <a:pPr lvl="1"/>
            <a:r>
              <a:rPr lang="en-US" sz="2400" dirty="0"/>
              <a:t>Procedures</a:t>
            </a:r>
          </a:p>
          <a:p>
            <a:pPr lvl="1"/>
            <a:r>
              <a:rPr lang="en-US" sz="2400" dirty="0"/>
              <a:t>Prescriptions (medications)</a:t>
            </a:r>
          </a:p>
          <a:p>
            <a:pPr lvl="1"/>
            <a:r>
              <a:rPr lang="en-US" sz="2400" dirty="0"/>
              <a:t>Family and social histories</a:t>
            </a:r>
          </a:p>
          <a:p>
            <a:pPr lvl="1"/>
            <a:r>
              <a:rPr lang="en-US" sz="2400" dirty="0"/>
              <a:t>Vital signs</a:t>
            </a:r>
          </a:p>
          <a:p>
            <a:pPr lvl="1"/>
            <a:r>
              <a:rPr lang="en-US" sz="2400" dirty="0"/>
              <a:t>Immunization records</a:t>
            </a:r>
          </a:p>
          <a:p>
            <a:pPr lvl="1"/>
            <a:r>
              <a:rPr lang="en-US" sz="2400" dirty="0"/>
              <a:t>Surveys and patient-reported outcomes</a:t>
            </a:r>
          </a:p>
          <a:p>
            <a:pPr lvl="1"/>
            <a:r>
              <a:rPr lang="en-US" sz="2400" dirty="0"/>
              <a:t>Additional meta-data and free-text notes/reports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BF8891-5E06-46C2-89A4-6DB85D39BA3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727" y="2377140"/>
            <a:ext cx="3482324" cy="20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9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/>
                <a:ea typeface="Verdana"/>
                <a:cs typeface="Calibri"/>
              </a:rPr>
              <a:t>Emerging Data Types: Registries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dirty="0"/>
              <a:t>Types of registries:</a:t>
            </a:r>
          </a:p>
          <a:p>
            <a:pPr lvl="1"/>
            <a:r>
              <a:rPr lang="en-US" sz="2400" dirty="0"/>
              <a:t>Local EHR-based registries </a:t>
            </a:r>
          </a:p>
          <a:p>
            <a:pPr marL="457200" lvl="1" indent="0">
              <a:buNone/>
            </a:pPr>
            <a:r>
              <a:rPr lang="en-US" sz="2400" dirty="0"/>
              <a:t>    (e.g., a hospital-level registry to </a:t>
            </a:r>
          </a:p>
          <a:p>
            <a:pPr marL="457200" lvl="1" indent="0">
              <a:buNone/>
            </a:pPr>
            <a:r>
              <a:rPr lang="en-US" sz="2400" dirty="0"/>
              <a:t>    identify patients with a certain condition/need/risk)</a:t>
            </a:r>
          </a:p>
          <a:p>
            <a:pPr lvl="1"/>
            <a:r>
              <a:rPr lang="en-US" sz="2400" dirty="0"/>
              <a:t>Clinical trial and condition-based registries (e.g., often funded federally or by nonprofit associations)</a:t>
            </a:r>
          </a:p>
          <a:p>
            <a:pPr lvl="1"/>
            <a:r>
              <a:rPr lang="en-US" sz="2400" dirty="0"/>
              <a:t>Public health registries (e.g., often limited to geographical boundaries)</a:t>
            </a:r>
          </a:p>
          <a:p>
            <a:pPr lvl="1"/>
            <a:r>
              <a:rPr lang="en-US" sz="2400" dirty="0"/>
              <a:t>National reporting registries (e.g., CDC, FDA, or NIH-led registries)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BF8891-5E06-46C2-89A4-6DB85D39BA3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18" y="1696956"/>
            <a:ext cx="2392623" cy="15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08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27" y="989786"/>
            <a:ext cx="8229600" cy="71699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/>
                <a:ea typeface="Verdana"/>
                <a:cs typeface="Calibri"/>
              </a:rPr>
              <a:t>Other Data Types Captured by IT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6227" y="2060620"/>
            <a:ext cx="8229600" cy="4595360"/>
          </a:xfrm>
        </p:spPr>
        <p:txBody>
          <a:bodyPr/>
          <a:lstStyle/>
          <a:p>
            <a:r>
              <a:rPr lang="en-US" sz="2800" dirty="0"/>
              <a:t>Workflow data types (e.g., care intensity, type of provider, place of admission/discharge)</a:t>
            </a:r>
          </a:p>
          <a:p>
            <a:r>
              <a:rPr lang="en-US" sz="2800" dirty="0"/>
              <a:t>Environmental data (e.g., GIS-bound environmental data, such as ratio of fast food restaurants to fresh food grocery stores)</a:t>
            </a:r>
          </a:p>
          <a:p>
            <a:r>
              <a:rPr lang="en-US" sz="2800" dirty="0"/>
              <a:t>Marketing data (e.g., shopping behaviors, bankruptcy records, credit scores)</a:t>
            </a:r>
          </a:p>
          <a:p>
            <a:pPr lvl="1"/>
            <a:r>
              <a:rPr lang="en-US" sz="2400" dirty="0"/>
              <a:t>Ethical and legal questions are still unanswered if certain data types can/should be used for population health stratification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BF8891-5E06-46C2-89A4-6DB85D39BA3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4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92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Management health IT during the Pandemic</a:t>
            </a:r>
            <a:endParaRPr lang="en-US" sz="4000" b="1" dirty="0">
              <a:solidFill>
                <a:srgbClr val="7030A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531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+mn-lt"/>
              </a:rPr>
              <a:t>Content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 </a:t>
            </a: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4497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Policies and Procedures a During Pandemic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Workflow </a:t>
            </a:r>
            <a:r>
              <a:rPr lang="en-US" dirty="0"/>
              <a:t>and HIT System 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Analytics and Predicative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Health Information Exchange (HIE)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Telework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382000" y="6356350"/>
            <a:ext cx="76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A5AA476-10FE-48A2-B708-32C7306A6AE5}" type="slidenum">
              <a:rPr lang="en-US" sz="1100" smtClean="0">
                <a:solidFill>
                  <a:schemeClr val="tx1"/>
                </a:solidFill>
              </a:rPr>
              <a:pPr algn="ctr"/>
              <a:t>27</a:t>
            </a:fld>
            <a:endParaRPr lang="en-US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71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2D62-2D98-4659-AD51-4E44D490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506060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+mn-lt"/>
              </a:rPr>
              <a:t>Background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 </a:t>
            </a:r>
            <a:endParaRPr lang="en-US" sz="36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3255818"/>
          </a:xfrm>
        </p:spPr>
        <p:txBody>
          <a:bodyPr>
            <a:noAutofit/>
          </a:bodyPr>
          <a:lstStyle/>
          <a:p>
            <a:r>
              <a:rPr lang="en-US" dirty="0"/>
              <a:t>The World Health Organization (WHO) defines a pandemic as the “worldwide spread of a new disease” (WHO, 2010). </a:t>
            </a:r>
          </a:p>
          <a:p>
            <a:r>
              <a:rPr lang="en-US" dirty="0"/>
              <a:t>Some examples of these pandemics are:</a:t>
            </a:r>
          </a:p>
          <a:p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382000" y="6356350"/>
            <a:ext cx="76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A5AA476-10FE-48A2-B708-32C7306A6AE5}" type="slidenum">
              <a:rPr lang="en-US" sz="1100" smtClean="0">
                <a:solidFill>
                  <a:schemeClr val="tx1"/>
                </a:solidFill>
              </a:rPr>
              <a:pPr algn="ctr"/>
              <a:t>29</a:t>
            </a:fld>
            <a:endParaRPr lang="en-US" sz="1100">
              <a:solidFill>
                <a:schemeClr val="tx1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9827CAD-D605-4889-8C12-BCA3CFE886F7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3581400"/>
          <a:ext cx="7620000" cy="195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765071944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411886469"/>
                    </a:ext>
                  </a:extLst>
                </a:gridCol>
              </a:tblGrid>
              <a:tr h="1958500">
                <a:tc>
                  <a:txBody>
                    <a:bodyPr/>
                    <a:lstStyle/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H1N1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Smallpox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 flu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COVID-19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6174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154378B7-BC61-4A5B-A8F0-1D5F16A9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844" y="4941370"/>
            <a:ext cx="2514311" cy="141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6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84" y="2692661"/>
            <a:ext cx="8229600" cy="1470598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7030A0"/>
                </a:solidFill>
              </a:rPr>
              <a:t>Digital Health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8821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+mn-lt"/>
              </a:rPr>
              <a:t>Background: COVID-19</a:t>
            </a:r>
            <a:endParaRPr lang="en-US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3518598"/>
          </a:xfrm>
        </p:spPr>
        <p:txBody>
          <a:bodyPr>
            <a:noAutofit/>
          </a:bodyPr>
          <a:lstStyle/>
          <a:p>
            <a:r>
              <a:rPr lang="en-US" dirty="0"/>
              <a:t>Caused by the SARS-CoV-2 virus, which was first diagnosed in Wuhan, China</a:t>
            </a:r>
          </a:p>
          <a:p>
            <a:r>
              <a:rPr lang="en-US" dirty="0"/>
              <a:t>Declared a pandemic by the WHO on March 11, 2020</a:t>
            </a:r>
          </a:p>
          <a:p>
            <a:r>
              <a:rPr lang="en-US" dirty="0"/>
              <a:t>First case in the U.S. on February 27, 2020</a:t>
            </a:r>
          </a:p>
          <a:p>
            <a:r>
              <a:rPr lang="en-US" dirty="0"/>
              <a:t>The number of total cases in the U.S. surpassed 29.9 million infections and 526,000 deaths on March 9, 2021 </a:t>
            </a:r>
          </a:p>
          <a:p>
            <a:r>
              <a:rPr lang="en-US" dirty="0"/>
              <a:t>First US person received the COVID-19 vaccine on December 14, </a:t>
            </a:r>
            <a:r>
              <a:rPr lang="en-US" dirty="0" smtClean="0"/>
              <a:t>2020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382000" y="6356350"/>
            <a:ext cx="76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A5AA476-10FE-48A2-B708-32C7306A6AE5}" type="slidenum">
              <a:rPr lang="en-US" sz="1100" smtClean="0">
                <a:solidFill>
                  <a:schemeClr val="tx1"/>
                </a:solidFill>
              </a:rPr>
              <a:pPr algn="ctr"/>
              <a:t>30</a:t>
            </a:fld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0FCE4241-8FE9-49A5-9DCF-ECDA3A47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698" y="5570254"/>
            <a:ext cx="1147396" cy="11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42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752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Policies and Procedures During Pandemic</a:t>
            </a:r>
            <a:endParaRPr lang="en-US" sz="4000" b="1">
              <a:solidFill>
                <a:srgbClr val="7030A0"/>
              </a:solidFill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AC2A30-6117-4247-A3AF-481B378E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174" y="3965398"/>
            <a:ext cx="2099252" cy="15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20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A42E-7FEA-48BA-8865-33EED384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Changes in Policies and Procedures</a:t>
            </a:r>
            <a:endParaRPr lang="en-US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22471-07BF-44CB-ADFB-C6BB3491B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and procedures  may need to temporarily change to meet the organization’s needs. </a:t>
            </a:r>
          </a:p>
          <a:p>
            <a:r>
              <a:rPr lang="en-US" dirty="0"/>
              <a:t>New policies and procedures will need to be developed, such as:</a:t>
            </a:r>
          </a:p>
          <a:p>
            <a:pPr lvl="1"/>
            <a:r>
              <a:rPr lang="en-US" dirty="0"/>
              <a:t>Activation of emergency preparedness informatics team(s), initiation of incident command center, staffing policies, hospital overcrowding and updated Personal protective equipment (PPE) procedures</a:t>
            </a:r>
          </a:p>
        </p:txBody>
      </p:sp>
    </p:spTree>
    <p:extLst>
      <p:ext uri="{BB962C8B-B14F-4D97-AF65-F5344CB8AC3E}">
        <p14:creationId xmlns:p14="http://schemas.microsoft.com/office/powerpoint/2010/main" val="418555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4DA3-AE58-4F80-B853-57D2D801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Activation of Emergency Preparedness Informatics Team(s)</a:t>
            </a:r>
            <a:endParaRPr lang="en-US" sz="35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9F54D-D9B6-4E2A-A30C-B3A441A8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Preparedness Informatics team should be prepared for the following:</a:t>
            </a:r>
          </a:p>
          <a:p>
            <a:pPr lvl="1"/>
            <a:r>
              <a:rPr lang="en-US" dirty="0"/>
              <a:t>Data surveillance for patients and clinical staff with disease specific symptoms</a:t>
            </a:r>
          </a:p>
          <a:p>
            <a:pPr lvl="1"/>
            <a:r>
              <a:rPr lang="en-US" dirty="0"/>
              <a:t>Communication with local, state, and federal agencies regarding data reporting, surveillance and CDC recommendations </a:t>
            </a:r>
          </a:p>
          <a:p>
            <a:pPr lvl="1"/>
            <a:r>
              <a:rPr lang="en-US" dirty="0"/>
              <a:t>Pandemic training to educate and protect staff and patients</a:t>
            </a:r>
          </a:p>
          <a:p>
            <a:pPr lvl="1"/>
            <a:r>
              <a:rPr lang="en-US" dirty="0"/>
              <a:t>Accommodation of urge in informational technology capacity to sustain healthcare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92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5254-4729-453A-87D1-3EBAE016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</a:t>
            </a:r>
            <a:r>
              <a:rPr lang="en-US" b="1" dirty="0">
                <a:solidFill>
                  <a:srgbClr val="7030A0"/>
                </a:solidFill>
              </a:rPr>
              <a:t>mergency Preparedness Informatics Teams (Cont.)</a:t>
            </a:r>
            <a:endParaRPr lang="en-US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CC0D-9292-4E1E-83A2-F7E7A8E1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Development of electronic forms/tools, such as screen forms, pandemic-related orders and test results forms and quarantine discernment alerts </a:t>
            </a:r>
          </a:p>
          <a:p>
            <a:pPr lvl="1"/>
            <a:r>
              <a:rPr lang="en-US" sz="2800" dirty="0"/>
              <a:t>Implementation of downtime procedures if EMR is unavailable such as paper documentation</a:t>
            </a:r>
          </a:p>
          <a:p>
            <a:pPr lvl="1"/>
            <a:r>
              <a:rPr lang="en-US" sz="2800" dirty="0"/>
              <a:t>Other pandemic-related tasks as needed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792513-DBF8-4CF4-910F-CC4DD702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328" y="4901000"/>
            <a:ext cx="3375343" cy="134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71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3B1F-D8EA-4839-AA18-151C9B9A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</a:t>
            </a:r>
            <a:r>
              <a:rPr lang="en-US" b="1" dirty="0">
                <a:solidFill>
                  <a:srgbClr val="7030A0"/>
                </a:solidFill>
              </a:rPr>
              <a:t>nitiation of Incident Command Center</a:t>
            </a:r>
            <a:r>
              <a:rPr lang="en-US" dirty="0">
                <a:solidFill>
                  <a:srgbClr val="7030A0"/>
                </a:solidFill>
              </a:rPr>
              <a:t> </a:t>
            </a:r>
            <a:endParaRPr lang="en-US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79BA-6C79-4567-9F1F-34BB32BC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385083"/>
          </a:xfrm>
        </p:spPr>
        <p:txBody>
          <a:bodyPr>
            <a:normAutofit/>
          </a:bodyPr>
          <a:lstStyle/>
          <a:p>
            <a:pPr lvl="0"/>
            <a:r>
              <a:rPr lang="en-US" sz="2700" dirty="0"/>
              <a:t>One centralized location to receive up-to-date information </a:t>
            </a:r>
          </a:p>
          <a:p>
            <a:r>
              <a:rPr lang="en-US" sz="2700" dirty="0"/>
              <a:t>The incident command center include various roles, including: 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875F87-C0B5-498F-89D1-14A3E1508C42}"/>
              </a:ext>
            </a:extLst>
          </p:cNvPr>
          <p:cNvGraphicFramePr>
            <a:graphicFrameLocks noGrp="1"/>
          </p:cNvGraphicFramePr>
          <p:nvPr/>
        </p:nvGraphicFramePr>
        <p:xfrm>
          <a:off x="1014884" y="3598443"/>
          <a:ext cx="751951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213">
                  <a:extLst>
                    <a:ext uri="{9D8B030D-6E8A-4147-A177-3AD203B41FA5}">
                      <a16:colId xmlns:a16="http://schemas.microsoft.com/office/drawing/2014/main" val="654260874"/>
                    </a:ext>
                  </a:extLst>
                </a:gridCol>
                <a:gridCol w="3942303">
                  <a:extLst>
                    <a:ext uri="{9D8B030D-6E8A-4147-A177-3AD203B41FA5}">
                      <a16:colId xmlns:a16="http://schemas.microsoft.com/office/drawing/2014/main" val="1061020193"/>
                    </a:ext>
                  </a:extLst>
                </a:gridCol>
              </a:tblGrid>
              <a:tr h="570709"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System Incident Commander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Logistics Chief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IT Incident Commander/ Informatics Nurse Specialist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Operations Chief</a:t>
                      </a: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Planning Chief</a:t>
                      </a: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Financial/Admin Chief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67660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BD013194-07E1-4E64-850B-1FF4F062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755" y="4874375"/>
            <a:ext cx="2620489" cy="17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68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BAC1-F9D1-4D3D-9163-03F6BA0F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Incident Command Center (Cont.)</a:t>
            </a:r>
            <a:endParaRPr lang="en-US" sz="36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7AD27-62D1-458C-99FB-456949C6D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incident command center tracks real-time information on any outbreak, monitor and maintain essential supplies.</a:t>
            </a:r>
          </a:p>
          <a:p>
            <a:r>
              <a:rPr lang="en-US" dirty="0"/>
              <a:t>The INS helps develop a standard approach to identify, categorize and track various data.</a:t>
            </a:r>
          </a:p>
          <a:p>
            <a:r>
              <a:rPr lang="en-US" dirty="0"/>
              <a:t>Typical benchmark items to be reported to state officials:</a:t>
            </a:r>
          </a:p>
          <a:p>
            <a:pPr lvl="1"/>
            <a:r>
              <a:rPr lang="en-US" dirty="0"/>
              <a:t>Total number and current utilization of negative pressure rooms, hospital beds, ICU beds, ventilators, etc. </a:t>
            </a:r>
          </a:p>
          <a:p>
            <a:pPr lvl="1"/>
            <a:r>
              <a:rPr lang="en-US" dirty="0"/>
              <a:t>Test results: daily numbers of positive, negative, and persons under investigation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71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7CD1-D412-42DA-A004-67B2C5BB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Shifting Priorities</a:t>
            </a:r>
            <a:endParaRPr lang="en-US" sz="36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0DF84-B223-4C2A-82CA-5A8F0BDB7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The INS will encounter significant changes in their daily job functions during a pandemic.</a:t>
            </a:r>
          </a:p>
          <a:p>
            <a:r>
              <a:rPr lang="en-US" dirty="0"/>
              <a:t>INSs can expect to be involved in activities that are not part of their routine job responsibilities: </a:t>
            </a:r>
          </a:p>
          <a:p>
            <a:pPr lvl="1"/>
            <a:r>
              <a:rPr lang="en-US" dirty="0"/>
              <a:t>Preparing to assist the Infection Control department in the logistics of disseminating information to staff. </a:t>
            </a:r>
          </a:p>
          <a:p>
            <a:pPr lvl="1"/>
            <a:r>
              <a:rPr lang="en-US" dirty="0"/>
              <a:t>Disseminating and/or granting access to pandemic-related EBP literature to staff for most updated guidelines and treatment protocols. </a:t>
            </a:r>
          </a:p>
          <a:p>
            <a:pPr lvl="1"/>
            <a:r>
              <a:rPr lang="en-US" dirty="0"/>
              <a:t>Assisting in the development of emergency staffing float pool positions to cover influx surge of positive pandemic patients.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09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7CD1-D412-42DA-A004-67B2C5BB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Shifting Priorities (cont.)</a:t>
            </a:r>
            <a:endParaRPr lang="en-US" sz="36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0DF84-B223-4C2A-82CA-5A8F0BDB7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INSs can expect to be involved in activities that are not part of their routine responsibilities (cont.): </a:t>
            </a:r>
          </a:p>
          <a:p>
            <a:pPr lvl="1"/>
            <a:r>
              <a:rPr lang="en-US" dirty="0"/>
              <a:t>Open additional facilities to cover patient surge: tented areas outside hospital ERs, convention centers, and repurposing existing units within the hospital.</a:t>
            </a:r>
          </a:p>
          <a:p>
            <a:pPr lvl="1"/>
            <a:r>
              <a:rPr lang="en-US" dirty="0"/>
              <a:t>Creating pandemic-specific documentation workflows, centralizing all clinical assessments and interventions related to the disease in a single user-friendly form and updating it as new clinical recommendations are released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B46997-4E65-413A-9ABC-BC3ED3EA4B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49" y="5184443"/>
            <a:ext cx="2431701" cy="13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23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B92E-40E2-4DB0-A5A4-D0B6115C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Workflow and HIT System Changes</a:t>
            </a:r>
            <a:r>
              <a:rPr lang="en-US" b="1" dirty="0"/>
              <a:t> </a:t>
            </a:r>
            <a:br>
              <a:rPr lang="en-US" b="1" dirty="0"/>
            </a:br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F871A63-70BE-4F41-87AB-EA03A434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087" y="3794333"/>
            <a:ext cx="1935825" cy="14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5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744"/>
            <a:ext cx="8229600" cy="482138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scope </a:t>
            </a:r>
            <a:r>
              <a:rPr lang="en-US" dirty="0"/>
              <a:t>of digital health includes categories such as mobile health (</a:t>
            </a:r>
            <a:r>
              <a:rPr lang="en-US" dirty="0" err="1"/>
              <a:t>mHealth</a:t>
            </a:r>
            <a:r>
              <a:rPr lang="en-US" dirty="0"/>
              <a:t>), health information </a:t>
            </a:r>
            <a:r>
              <a:rPr lang="en-US" dirty="0" smtClean="0"/>
              <a:t>technology, wearable </a:t>
            </a:r>
            <a:r>
              <a:rPr lang="en-US" dirty="0"/>
              <a:t>devices, </a:t>
            </a:r>
            <a:r>
              <a:rPr lang="en-US" dirty="0" smtClean="0"/>
              <a:t>telehealth, </a:t>
            </a:r>
            <a:r>
              <a:rPr lang="en-US" dirty="0"/>
              <a:t>and personalized medicine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874" y="3614003"/>
            <a:ext cx="3433560" cy="291612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614004"/>
            <a:ext cx="5016674" cy="2916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Digital health technologies use computing platforms, connectivity, software, and sensors for health care and related 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20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B268-3FE7-4918-B02B-E0956360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Changes to Nursing Documentation Workflows</a:t>
            </a:r>
            <a:endParaRPr lang="en-US" sz="32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AD66-748F-43D9-B0CD-B2D87D1BE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000"/>
              <a:t>INS should  prepare to temporarily suspend certain documentation items that are normally required.</a:t>
            </a:r>
            <a:endParaRPr lang="en-US" sz="3000">
              <a:cs typeface="Calibri"/>
            </a:endParaRPr>
          </a:p>
          <a:p>
            <a:r>
              <a:rPr lang="en-US" sz="3000"/>
              <a:t>During patient volume surges, have backup workflows in the EHR that show what nurses need to document for essential patient care in a time of crisis.</a:t>
            </a:r>
            <a:endParaRPr lang="en-US" sz="3000">
              <a:cs typeface="Calibri"/>
            </a:endParaRPr>
          </a:p>
          <a:p>
            <a:pPr lvl="1"/>
            <a:r>
              <a:rPr lang="en-US" sz="2600"/>
              <a:t>Minimizing tasks and documentation for nurses is especially critical to meet care demands</a:t>
            </a:r>
          </a:p>
          <a:p>
            <a:pPr lvl="1"/>
            <a:r>
              <a:rPr lang="en-US" sz="2600"/>
              <a:t>Keep documentation templates simple, easy, and user friendly</a:t>
            </a:r>
          </a:p>
          <a:p>
            <a:r>
              <a:rPr lang="en-US" sz="3000"/>
              <a:t>Stay up to date with any regulatory waivers that may be released by the CMS</a:t>
            </a:r>
          </a:p>
        </p:txBody>
      </p:sp>
    </p:spTree>
    <p:extLst>
      <p:ext uri="{BB962C8B-B14F-4D97-AF65-F5344CB8AC3E}">
        <p14:creationId xmlns:p14="http://schemas.microsoft.com/office/powerpoint/2010/main" val="2491073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4E3B-D33F-4757-852B-7AF85CA9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EHR To-Do List: Overview</a:t>
            </a:r>
            <a:r>
              <a:rPr lang="en-US" dirty="0">
                <a:solidFill>
                  <a:srgbClr val="7030A0"/>
                </a:solidFill>
              </a:rPr>
              <a:t> </a:t>
            </a:r>
            <a:endParaRPr lang="en-US" sz="36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3131-CE30-416D-B6E5-32C93E2D0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610600" cy="5334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/>
              <a:t>EHR changes will be needed to accommodate changes in patient care and clinician workflows  </a:t>
            </a:r>
          </a:p>
          <a:p>
            <a:pPr lvl="0"/>
            <a:r>
              <a:rPr lang="en-US" sz="3000"/>
              <a:t>EHRs must manage increased patient volumes and user activities. </a:t>
            </a:r>
          </a:p>
          <a:p>
            <a:pPr lvl="1"/>
            <a:r>
              <a:rPr lang="en-US" sz="2600"/>
              <a:t>Assess the processing capacity of the EHR by performing routine load tests. </a:t>
            </a:r>
          </a:p>
          <a:p>
            <a:pPr lvl="0"/>
            <a:r>
              <a:rPr lang="en-US" sz="3000"/>
              <a:t>INS should anticipate the needs to: </a:t>
            </a:r>
          </a:p>
          <a:p>
            <a:pPr lvl="1"/>
            <a:r>
              <a:rPr lang="en-US" sz="2600"/>
              <a:t>create new EHR forms</a:t>
            </a:r>
          </a:p>
          <a:p>
            <a:pPr lvl="1"/>
            <a:r>
              <a:rPr lang="en-US" sz="2600"/>
              <a:t>manage change requests </a:t>
            </a:r>
          </a:p>
          <a:p>
            <a:pPr lvl="1"/>
            <a:r>
              <a:rPr lang="en-US" sz="2600"/>
              <a:t>create new login profiles and expand staff access</a:t>
            </a:r>
          </a:p>
          <a:p>
            <a:pPr lvl="1"/>
            <a:r>
              <a:rPr lang="en-US" sz="2600"/>
              <a:t>install any new hardware and software to enhance communication channels between patients and clinicians</a:t>
            </a:r>
          </a:p>
          <a:p>
            <a:pPr lvl="1"/>
            <a:r>
              <a:rPr lang="en-US" sz="2600"/>
              <a:t>expand the exchange of information within the organization as well as with other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325295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EDEF-2A0C-4E22-B6B7-21626649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EHR To-Do List</a:t>
            </a:r>
            <a:endParaRPr lang="en-US" sz="36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8B7F3-0ED9-4481-9DF6-490EE2C73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000"/>
              <a:t>Additional forms and clinical order examples</a:t>
            </a:r>
          </a:p>
          <a:p>
            <a:pPr lvl="1"/>
            <a:r>
              <a:rPr lang="en-US" sz="2600"/>
              <a:t>Screening forms: to identify individuals that may be positive </a:t>
            </a:r>
          </a:p>
          <a:p>
            <a:pPr lvl="1"/>
            <a:r>
              <a:rPr lang="en-US" sz="2600"/>
              <a:t>Lab order and results forms: To process disease swab tests and any other pertinent tests, must be added to lab order forms. </a:t>
            </a:r>
          </a:p>
          <a:p>
            <a:pPr lvl="1"/>
            <a:r>
              <a:rPr lang="en-US" sz="2600"/>
              <a:t>Order sets: An order set addressing the specific needs of positive patients and their caregivers </a:t>
            </a:r>
          </a:p>
          <a:p>
            <a:pPr lvl="0"/>
            <a:r>
              <a:rPr lang="en-US" sz="3000"/>
              <a:t>EHR alerts</a:t>
            </a:r>
          </a:p>
          <a:p>
            <a:pPr lvl="1"/>
            <a:r>
              <a:rPr lang="en-US" sz="2600"/>
              <a:t>Quarantine Discernment Alert: An alert for patients that have been tested but have pending results. </a:t>
            </a:r>
          </a:p>
          <a:p>
            <a:pPr lvl="1"/>
            <a:r>
              <a:rPr lang="en-US" sz="2600"/>
              <a:t>Identifier on Patients Information Banner: positive status on patients EHR banner of patient information.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68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E372-FBC6-4CB4-B065-CD109A4F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EHR To-Do List</a:t>
            </a:r>
            <a:endParaRPr lang="en-US" sz="36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F6C6-FFB4-469F-9FB8-034DE302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Tracking boards</a:t>
            </a:r>
          </a:p>
          <a:p>
            <a:pPr lvl="1"/>
            <a:r>
              <a:rPr lang="en-US"/>
              <a:t>Include an icon representing that the patient is on isolation/quarantine or positive, which should be visible to all staff. </a:t>
            </a:r>
          </a:p>
          <a:p>
            <a:r>
              <a:rPr lang="en-US"/>
              <a:t>Disease dashboards</a:t>
            </a:r>
          </a:p>
          <a:p>
            <a:pPr lvl="1"/>
            <a:r>
              <a:rPr lang="en-US"/>
              <a:t>Track positive patients in real- time, including admission, discharges or transfers, number of tests administered per day, lab turnaround times, etc.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13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755E-E391-471F-B8FF-ABCED1C7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EHR To-Do List</a:t>
            </a:r>
            <a:endParaRPr lang="en-US" sz="36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C8780-1FD1-4419-B417-F6E1D71C7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Expand nurses’ EHR access to meet staffing demands </a:t>
            </a:r>
          </a:p>
          <a:p>
            <a:pPr lvl="1"/>
            <a:r>
              <a:rPr lang="en-US"/>
              <a:t>During the influx of patients into the hospitals, clinicians from non-essential care may need to work in essential patient care areas to provide relief staffing where patients are overcrowding. </a:t>
            </a:r>
          </a:p>
          <a:p>
            <a:pPr lvl="1"/>
            <a:r>
              <a:rPr lang="en-US"/>
              <a:t>This shift in the work environment will require INSs to make clinical access changes needed for them to assume their new roles</a:t>
            </a:r>
          </a:p>
        </p:txBody>
      </p:sp>
    </p:spTree>
    <p:extLst>
      <p:ext uri="{BB962C8B-B14F-4D97-AF65-F5344CB8AC3E}">
        <p14:creationId xmlns:p14="http://schemas.microsoft.com/office/powerpoint/2010/main" val="3343504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B5A48-4734-46C9-9078-839C1A6B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EHR To-Do List</a:t>
            </a:r>
            <a:endParaRPr lang="en-US" sz="36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B5A99-E21F-44F2-9FA6-AE815C5C9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/>
              <a:t>Extend any licensure renewal requirements to accommodate staffing needs</a:t>
            </a:r>
          </a:p>
          <a:p>
            <a:pPr lvl="1"/>
            <a:r>
              <a:rPr lang="en-US" sz="2600"/>
              <a:t>To accommodate influx of patient care, renewal of licensure for staffing can be extended in a grace period defined by the credentialing boards </a:t>
            </a:r>
          </a:p>
          <a:p>
            <a:pPr lvl="0"/>
            <a:r>
              <a:rPr lang="en-US" sz="3000"/>
              <a:t>Remote access for staff teleworking</a:t>
            </a:r>
          </a:p>
          <a:p>
            <a:pPr lvl="1"/>
            <a:r>
              <a:rPr lang="en-US" sz="2600"/>
              <a:t>employees who can telework remotely from home should be given the ability to access intranet and EHR data</a:t>
            </a:r>
          </a:p>
          <a:p>
            <a:pPr lvl="0"/>
            <a:r>
              <a:rPr lang="en-US" sz="3000"/>
              <a:t>Login access for new hires and supplemental staff</a:t>
            </a:r>
          </a:p>
          <a:p>
            <a:pPr lvl="1"/>
            <a:r>
              <a:rPr lang="en-US" sz="2600"/>
              <a:t>Onboarding processes for new hires and supplemental staff must be performed quickly and efficiently </a:t>
            </a:r>
          </a:p>
          <a:p>
            <a:pPr lvl="1"/>
            <a:r>
              <a:rPr lang="en-US" sz="2600"/>
              <a:t>Coding that differentiates from permanent staff needs to be established.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1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1D8D-37F2-4B24-97BD-FB0D0AA0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Change Request Management</a:t>
            </a:r>
            <a:endParaRPr lang="en-US" sz="36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45F2-D568-4933-8436-BCC0B04D3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There should be procedures and processes to manage change requests in EHR 	</a:t>
            </a:r>
          </a:p>
          <a:p>
            <a:pPr lvl="1"/>
            <a:r>
              <a:rPr lang="en-US"/>
              <a:t>Influx of patients will cause overcrowding. Additional bed spaces will need to be made physically, and within the electronic bed tracking system. </a:t>
            </a:r>
          </a:p>
          <a:p>
            <a:pPr lvl="1"/>
            <a:r>
              <a:rPr lang="en-US"/>
              <a:t>Customized dashboards for overcrowding situations will allow care coordinators to track patients movements in patient surge times. </a:t>
            </a:r>
          </a:p>
          <a:p>
            <a:pPr lvl="1"/>
            <a:r>
              <a:rPr lang="en-US"/>
              <a:t>Dashboard flagging patient risk in relation to outbreak: </a:t>
            </a:r>
          </a:p>
          <a:p>
            <a:pPr marL="914400" lvl="2" indent="0">
              <a:buNone/>
            </a:pPr>
            <a:r>
              <a:rPr lang="en-US"/>
              <a:t>e.g., potential, suspect, testing, contaminated, high risk) will be important for staff to easily identify positive patients in their care areas.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4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59B3-F541-4FAF-8479-75D0473D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Telework</a:t>
            </a:r>
            <a:endParaRPr lang="en-US" sz="4000" b="1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2290" name="Picture 2" descr="[telemedicine laptop concept]">
            <a:extLst>
              <a:ext uri="{FF2B5EF4-FFF2-40B4-BE49-F238E27FC236}">
                <a16:creationId xmlns:a16="http://schemas.microsoft.com/office/drawing/2014/main" id="{5925DF3E-4A7F-4FEC-9305-E1C243EA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145" y="3849774"/>
            <a:ext cx="1909710" cy="1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67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6C50-8AA6-40B3-B9C1-6C15BCC4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Telework</a:t>
            </a:r>
            <a:endParaRPr lang="en-US" sz="3600" b="1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9B0D-D366-4663-9507-31797E006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A survey of the likely-to-be affected staff should be conducted to understand if they are well equipped to work from home. </a:t>
            </a:r>
          </a:p>
          <a:p>
            <a:pPr lvl="0"/>
            <a:r>
              <a:rPr lang="en-US"/>
              <a:t>Users will require need-based training well before the health system is overwhelmed by capacity surge. </a:t>
            </a:r>
          </a:p>
          <a:p>
            <a:pPr lvl="0"/>
            <a:r>
              <a:rPr lang="en-US"/>
              <a:t>Office of Personnel Management offers fundamental training courses for employees and managers (Office of Personnel Management, 2020).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8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1876-C085-499C-9115-816AE976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Telework: Specific Considerations</a:t>
            </a:r>
            <a:endParaRPr lang="en-US" sz="3600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BA1F-3E4C-4A4D-8B9C-BDA3A5C3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/>
              <a:t>Determine the types of roles that are appropriate for a telework environment.</a:t>
            </a:r>
          </a:p>
          <a:p>
            <a:r>
              <a:rPr lang="en-US"/>
              <a:t>Establish policies and procedures needed for telework, including information about equipment provided by the organization or personal equipment </a:t>
            </a:r>
          </a:p>
          <a:p>
            <a:r>
              <a:rPr lang="en-US"/>
              <a:t>Select easy-to-use telework programs or software </a:t>
            </a:r>
          </a:p>
          <a:p>
            <a:r>
              <a:rPr lang="en-US"/>
              <a:t>Train staff on how to use any selected telework programs </a:t>
            </a:r>
          </a:p>
          <a:p>
            <a:r>
              <a:rPr lang="en-US"/>
              <a:t>Establish a communication channel for staff to continue working together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Health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Telemedicine/</a:t>
            </a:r>
            <a:r>
              <a:rPr lang="en-US" dirty="0" err="1" smtClean="0"/>
              <a:t>TelehealthPatient</a:t>
            </a:r>
            <a:r>
              <a:rPr lang="en-US" dirty="0" smtClean="0"/>
              <a:t> portals </a:t>
            </a:r>
          </a:p>
          <a:p>
            <a:r>
              <a:rPr lang="en-US" dirty="0" smtClean="0"/>
              <a:t>Mobile health apps</a:t>
            </a:r>
          </a:p>
          <a:p>
            <a:r>
              <a:rPr lang="en-US" dirty="0" smtClean="0"/>
              <a:t>Wearable devices </a:t>
            </a:r>
          </a:p>
          <a:p>
            <a:r>
              <a:rPr lang="en-US" dirty="0" smtClean="0"/>
              <a:t>GIS systems with dashboards</a:t>
            </a:r>
          </a:p>
          <a:p>
            <a:pPr lvl="1"/>
            <a:r>
              <a:rPr lang="en-US" dirty="0" smtClean="0"/>
              <a:t>Examples: COVID-19 infection rates </a:t>
            </a:r>
          </a:p>
          <a:p>
            <a:r>
              <a:rPr lang="en-US" dirty="0" smtClean="0"/>
              <a:t>Public health social networking sites</a:t>
            </a:r>
          </a:p>
          <a:p>
            <a:r>
              <a:rPr lang="en-US" dirty="0" smtClean="0"/>
              <a:t>Online support groups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3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13CD-5AF3-4558-B5AA-2E42206C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Telework: Specific Considerations (cont.)</a:t>
            </a:r>
            <a:endParaRPr lang="en-US" dirty="0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C7C0-ED49-40FC-92C4-3CBA4C99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Ensure all telework channels are secure and communication is encrypted.</a:t>
            </a:r>
          </a:p>
          <a:p>
            <a:r>
              <a:rPr lang="en-US"/>
              <a:t>Ensure that managers understand policies and procedures and are ready to supervise a team of teleworking staff</a:t>
            </a:r>
          </a:p>
          <a:p>
            <a:r>
              <a:rPr lang="en-US"/>
              <a:t>Establish telework expectations for response time and productivity.</a:t>
            </a:r>
          </a:p>
          <a:p>
            <a:r>
              <a:rPr lang="en-US"/>
              <a:t>Establish methods for staff to “clock in” their telework hours.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9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86" y="2702206"/>
            <a:ext cx="8545132" cy="114328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Artificial </a:t>
            </a:r>
            <a:r>
              <a:rPr lang="en-US" sz="4000" dirty="0">
                <a:solidFill>
                  <a:srgbClr val="7030A0"/>
                </a:solidFill>
              </a:rPr>
              <a:t>intelligence </a:t>
            </a:r>
            <a:r>
              <a:rPr lang="en-US" sz="4000" dirty="0" smtClean="0">
                <a:solidFill>
                  <a:srgbClr val="7030A0"/>
                </a:solidFill>
              </a:rPr>
              <a:t>and Predictive </a:t>
            </a:r>
            <a:r>
              <a:rPr lang="en-US" sz="4000" dirty="0">
                <a:solidFill>
                  <a:srgbClr val="7030A0"/>
                </a:solidFill>
              </a:rPr>
              <a:t>modeling</a:t>
            </a:r>
            <a:endParaRPr lang="en-US" sz="4000" dirty="0">
              <a:solidFill>
                <a:srgbClr val="7030A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37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Artificial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“AI </a:t>
            </a:r>
            <a:r>
              <a:rPr lang="en-US" dirty="0"/>
              <a:t>is a large field of transdisciplinary science. The scientific disciplines that underlie AI include logic, statistics, cognitive psychology, decision theory, neuroscience, linguistics, cybernetics, and computer </a:t>
            </a:r>
            <a:r>
              <a:rPr lang="en-US" dirty="0" smtClean="0"/>
              <a:t>engineering.” (Howard, 2019)</a:t>
            </a:r>
          </a:p>
          <a:p>
            <a:r>
              <a:rPr lang="en-US" dirty="0" smtClean="0"/>
              <a:t>AI train machine to think like a human, which requires a large volume of data. </a:t>
            </a:r>
          </a:p>
          <a:p>
            <a:pPr lvl="1"/>
            <a:r>
              <a:rPr lang="en-US" dirty="0" smtClean="0"/>
              <a:t>Examples: IBM Watson, clinical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decision support programs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734" y="4997885"/>
            <a:ext cx="2721113" cy="16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Analytics helps use data to make healthcare and business decisions. </a:t>
            </a:r>
          </a:p>
          <a:p>
            <a:r>
              <a:rPr lang="en-US" altLang="en-US" dirty="0"/>
              <a:t>Analytic programs apply statistics, formulas, modeling, and present findings with visual analytical tools such as score cards and dashboards. </a:t>
            </a:r>
          </a:p>
          <a:p>
            <a:r>
              <a:rPr lang="en-US" altLang="en-US" dirty="0"/>
              <a:t>Analytics can be categorized into the decision support systems (DSS).</a:t>
            </a:r>
          </a:p>
          <a:p>
            <a:r>
              <a:rPr lang="en-US" altLang="en-US" dirty="0"/>
              <a:t>Analytics may be descriptive, predictive, or prescriptive. </a:t>
            </a:r>
          </a:p>
          <a:p>
            <a:endParaRPr lang="en-US" altLang="en-US" dirty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</a:rPr>
              <a:t>Healthcare Data Analytics </a:t>
            </a:r>
          </a:p>
        </p:txBody>
      </p:sp>
    </p:spTree>
    <p:extLst>
      <p:ext uri="{BB962C8B-B14F-4D97-AF65-F5344CB8AC3E}">
        <p14:creationId xmlns:p14="http://schemas.microsoft.com/office/powerpoint/2010/main" val="271635991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13716"/>
            <a:ext cx="8229600" cy="72745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Predictive Business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7982"/>
            <a:ext cx="8305800" cy="4188182"/>
          </a:xfrm>
        </p:spPr>
        <p:txBody>
          <a:bodyPr>
            <a:normAutofit/>
          </a:bodyPr>
          <a:lstStyle/>
          <a:p>
            <a:r>
              <a:rPr lang="en-US" dirty="0"/>
              <a:t>At the predictive level, statistical techniques are used to explore typically large volumes of data </a:t>
            </a:r>
            <a:r>
              <a:rPr lang="en-US" dirty="0">
                <a:solidFill>
                  <a:srgbClr val="FF0000"/>
                </a:solidFill>
              </a:rPr>
              <a:t>to discover key correlations or causal relations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				 T</a:t>
            </a:r>
            <a:r>
              <a:rPr lang="en-US" dirty="0">
                <a:solidFill>
                  <a:srgbClr val="FF0000"/>
                </a:solidFill>
              </a:rPr>
              <a:t>o determine what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         might happen</a:t>
            </a:r>
            <a:endParaRPr lang="en-US" dirty="0"/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526" y="3900986"/>
            <a:ext cx="2675897" cy="27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1454DF3619C945841F80672A35D3B3" ma:contentTypeVersion="15" ma:contentTypeDescription="Create a new document." ma:contentTypeScope="" ma:versionID="56a8eb172c26c12464cecec59c006e25">
  <xsd:schema xmlns:xsd="http://www.w3.org/2001/XMLSchema" xmlns:xs="http://www.w3.org/2001/XMLSchema" xmlns:p="http://schemas.microsoft.com/office/2006/metadata/properties" xmlns:ns1="http://schemas.microsoft.com/sharepoint/v3" xmlns:ns3="b3d41704-8abb-41e5-8666-8d691977512f" xmlns:ns4="c4927f56-ec0f-4c20-ad81-a79847d0a088" targetNamespace="http://schemas.microsoft.com/office/2006/metadata/properties" ma:root="true" ma:fieldsID="e7a1ab457cf2de9197771af044e74015" ns1:_="" ns3:_="" ns4:_="">
    <xsd:import namespace="http://schemas.microsoft.com/sharepoint/v3"/>
    <xsd:import namespace="b3d41704-8abb-41e5-8666-8d691977512f"/>
    <xsd:import namespace="c4927f56-ec0f-4c20-ad81-a79847d0a0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41704-8abb-41e5-8666-8d691977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27f56-ec0f-4c20-ad81-a79847d0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62907-E2D0-4020-934A-C8B1D871783C}">
  <ds:schemaRefs>
    <ds:schemaRef ds:uri="http://schemas.microsoft.com/office/2006/documentManagement/types"/>
    <ds:schemaRef ds:uri="c4927f56-ec0f-4c20-ad81-a79847d0a088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3d41704-8abb-41e5-8666-8d691977512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F5C98F-935F-4C88-9829-B7C951C71B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45568E-1318-4820-9AEF-84A143F83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d41704-8abb-41e5-8666-8d691977512f"/>
    <ds:schemaRef ds:uri="c4927f56-ec0f-4c20-ad81-a79847d0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8249</TotalTime>
  <Words>2692</Words>
  <Application>Microsoft Office PowerPoint</Application>
  <PresentationFormat>On-screen Show (4:3)</PresentationFormat>
  <Paragraphs>314</Paragraphs>
  <Slides>50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Courier New</vt:lpstr>
      <vt:lpstr>Verdana</vt:lpstr>
      <vt:lpstr>Wingdings</vt:lpstr>
      <vt:lpstr>Office Theme</vt:lpstr>
      <vt:lpstr>Trends in Healthcare/Nursing Informatics</vt:lpstr>
      <vt:lpstr>Content</vt:lpstr>
      <vt:lpstr>Digital Health</vt:lpstr>
      <vt:lpstr>Digital Health </vt:lpstr>
      <vt:lpstr>Digital Health Technologies</vt:lpstr>
      <vt:lpstr>Artificial intelligence and Predictive modeling</vt:lpstr>
      <vt:lpstr>Artificial Intelligence </vt:lpstr>
      <vt:lpstr>Healthcare Data Analytics </vt:lpstr>
      <vt:lpstr>Predictive Business Intelligence </vt:lpstr>
      <vt:lpstr>Predictive Modeling</vt:lpstr>
      <vt:lpstr>Population Health &amp; Social Determinants of Health </vt:lpstr>
      <vt:lpstr>Population Health and Population Health Informatics</vt:lpstr>
      <vt:lpstr>Overlap of Population Health and Health Informatics</vt:lpstr>
      <vt:lpstr>Social Determinants of Public Health</vt:lpstr>
      <vt:lpstr>Social Determinants</vt:lpstr>
      <vt:lpstr> Informatics Applications for Measuring Population Health </vt:lpstr>
      <vt:lpstr>Population Health Data Types</vt:lpstr>
      <vt:lpstr>Population Health Data Types</vt:lpstr>
      <vt:lpstr>Population Health Data Types</vt:lpstr>
      <vt:lpstr>Emerging Data Types (cont.)</vt:lpstr>
      <vt:lpstr>Emerging Data: Patient-Generated Data</vt:lpstr>
      <vt:lpstr>Emerging Data Types: EHR Data</vt:lpstr>
      <vt:lpstr>Emerging Data Types: EHR Data</vt:lpstr>
      <vt:lpstr>Emerging Data Types: Registries</vt:lpstr>
      <vt:lpstr>Other Data Types Captured by IT Systems</vt:lpstr>
      <vt:lpstr>Management health IT during the Pandemic</vt:lpstr>
      <vt:lpstr>Content </vt:lpstr>
      <vt:lpstr>Background</vt:lpstr>
      <vt:lpstr>Background </vt:lpstr>
      <vt:lpstr>Background: COVID-19</vt:lpstr>
      <vt:lpstr>Policies and Procedures During Pandemic</vt:lpstr>
      <vt:lpstr>Changes in Policies and Procedures</vt:lpstr>
      <vt:lpstr>Activation of Emergency Preparedness Informatics Team(s)</vt:lpstr>
      <vt:lpstr>Emergency Preparedness Informatics Teams (Cont.)</vt:lpstr>
      <vt:lpstr>Initiation of Incident Command Center </vt:lpstr>
      <vt:lpstr>Incident Command Center (Cont.)</vt:lpstr>
      <vt:lpstr>Shifting Priorities</vt:lpstr>
      <vt:lpstr>Shifting Priorities (cont.)</vt:lpstr>
      <vt:lpstr>Workflow and HIT System Changes  </vt:lpstr>
      <vt:lpstr>Changes to Nursing Documentation Workflows</vt:lpstr>
      <vt:lpstr>EHR To-Do List: Overview </vt:lpstr>
      <vt:lpstr>EHR To-Do List</vt:lpstr>
      <vt:lpstr>EHR To-Do List</vt:lpstr>
      <vt:lpstr>EHR To-Do List</vt:lpstr>
      <vt:lpstr>EHR To-Do List</vt:lpstr>
      <vt:lpstr>Change Request Management</vt:lpstr>
      <vt:lpstr>Telework</vt:lpstr>
      <vt:lpstr>Telework</vt:lpstr>
      <vt:lpstr>Telework: Specific Considerations</vt:lpstr>
      <vt:lpstr>Telework: Specific Considerations (cont.)</vt:lpstr>
    </vt:vector>
  </TitlesOfParts>
  <Company>Univ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White, Rachel</cp:lastModifiedBy>
  <cp:revision>422</cp:revision>
  <cp:lastPrinted>2015-10-20T11:50:39Z</cp:lastPrinted>
  <dcterms:created xsi:type="dcterms:W3CDTF">2011-06-24T14:29:15Z</dcterms:created>
  <dcterms:modified xsi:type="dcterms:W3CDTF">2022-08-15T15:30:02Z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0x0101002B1454DF3619C945841F80672A35D3B3</vt:lpwstr>
  </property>
</Properties>
</file>